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28"/>
  </p:notesMasterIdLst>
  <p:sldIdLst>
    <p:sldId id="326" r:id="rId2"/>
    <p:sldId id="334" r:id="rId3"/>
    <p:sldId id="331" r:id="rId4"/>
    <p:sldId id="328" r:id="rId5"/>
    <p:sldId id="330" r:id="rId6"/>
    <p:sldId id="335" r:id="rId7"/>
    <p:sldId id="336" r:id="rId8"/>
    <p:sldId id="337" r:id="rId9"/>
    <p:sldId id="338" r:id="rId10"/>
    <p:sldId id="339" r:id="rId11"/>
    <p:sldId id="340" r:id="rId12"/>
    <p:sldId id="341" r:id="rId13"/>
    <p:sldId id="342" r:id="rId14"/>
    <p:sldId id="343" r:id="rId15"/>
    <p:sldId id="344" r:id="rId16"/>
    <p:sldId id="353" r:id="rId17"/>
    <p:sldId id="345" r:id="rId18"/>
    <p:sldId id="346" r:id="rId19"/>
    <p:sldId id="348" r:id="rId20"/>
    <p:sldId id="350" r:id="rId21"/>
    <p:sldId id="351" r:id="rId22"/>
    <p:sldId id="352" r:id="rId23"/>
    <p:sldId id="356" r:id="rId24"/>
    <p:sldId id="355" r:id="rId25"/>
    <p:sldId id="358" r:id="rId26"/>
    <p:sldId id="357" r:id="rId2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S Paul-Antoine" initials="GPA" lastIdx="9" clrIdx="2">
    <p:extLst>
      <p:ext uri="{19B8F6BF-5375-455C-9EA6-DF929625EA0E}">
        <p15:presenceInfo xmlns:p15="http://schemas.microsoft.com/office/powerpoint/2012/main" userId="GEORGES Paul-Antoine" providerId="None"/>
      </p:ext>
    </p:extLst>
  </p:cmAuthor>
  <p:cmAuthor id="2" name="JULLIAN, Edouard (DSS/SD5 FINANCEMENT DE LA SECURITE SOCIALE/5B)" initials="JE(FDLSS" lastIdx="4" clrIdx="3">
    <p:extLst>
      <p:ext uri="{19B8F6BF-5375-455C-9EA6-DF929625EA0E}">
        <p15:presenceInfo xmlns:p15="http://schemas.microsoft.com/office/powerpoint/2012/main" userId="S-1-5-21-27022435-3177379373-3347635678-21585" providerId="AD"/>
      </p:ext>
    </p:extLst>
  </p:cmAuthor>
  <p:cmAuthor id="3" name="DELAYE, Morgan (DSS/SD5 FINANCEMENT DE LA SECURITE SOCIALE)" initials="DM(FDLSS" lastIdx="1" clrIdx="4">
    <p:extLst>
      <p:ext uri="{19B8F6BF-5375-455C-9EA6-DF929625EA0E}">
        <p15:presenceInfo xmlns:p15="http://schemas.microsoft.com/office/powerpoint/2012/main" userId="S-1-5-21-27022435-3177379373-3347635678-649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7D4E5B"/>
    <a:srgbClr val="FF6F4C"/>
    <a:srgbClr val="A26859"/>
    <a:srgbClr val="D08B77"/>
    <a:srgbClr val="484D7A"/>
    <a:srgbClr val="FFE800"/>
    <a:srgbClr val="169B62"/>
    <a:srgbClr val="466964"/>
    <a:srgbClr val="E18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4" autoAdjust="0"/>
    <p:restoredTop sz="86375"/>
  </p:normalViewPr>
  <p:slideViewPr>
    <p:cSldViewPr showGuides="1">
      <p:cViewPr varScale="1">
        <p:scale>
          <a:sx n="145" d="100"/>
          <a:sy n="145" d="100"/>
        </p:scale>
        <p:origin x="126" y="174"/>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1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75001896\Desktop\Copie%20de%20Nb%20entreprises%20b&#233;n&#233;ficiaires%20et%20montants%20aides%20LFR%203%20par%20NAF%20et%20tranche%20tail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75001896\Desktop\Copie%20de%20Nb%20entreprises%20b&#233;n&#233;ficiaires%20et%20montants%20aides%20LFR%203%20par%20NAF%20et%20tranche%20tail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georges-adc\AppData\Local\Microsoft\Windows\INetCache\Content.Outlook\KTMRPCST\2020-10-06_Suivi%20&#233;volution%20des%20reports_Pour%20pr&#233;sentation%20ACO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75001896\AppData\Local\Microsoft\Windows\INetCache\Content.Outlook\W2Z28FIZ\Reports_NAF_envo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75001896\AppData\Local\Microsoft\Windows\INetCache\Content.Outlook\W2Z28FIZ\Reports_NAF_envoi.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900" baseline="0" dirty="0"/>
              <a:t>Répartition des exonérations et aides aux employeurs par secteurs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000091"/>
              </a:solidFill>
              <a:ln w="19050">
                <a:solidFill>
                  <a:schemeClr val="lt1"/>
                </a:solidFill>
              </a:ln>
              <a:effectLst/>
            </c:spPr>
            <c:extLst xmlns:c16r2="http://schemas.microsoft.com/office/drawing/2015/06/chart">
              <c:ext xmlns:c16="http://schemas.microsoft.com/office/drawing/2014/chart" uri="{C3380CC4-5D6E-409C-BE32-E72D297353CC}">
                <c16:uniqueId val="{00000001-EC56-4600-81D0-0C45BA650066}"/>
              </c:ext>
            </c:extLst>
          </c:dPt>
          <c:dPt>
            <c:idx val="1"/>
            <c:bubble3D val="0"/>
            <c:spPr>
              <a:solidFill>
                <a:srgbClr val="FF6F4C"/>
              </a:solidFill>
              <a:ln w="19050">
                <a:solidFill>
                  <a:schemeClr val="lt1"/>
                </a:solidFill>
              </a:ln>
              <a:effectLst/>
            </c:spPr>
            <c:extLst xmlns:c16r2="http://schemas.microsoft.com/office/drawing/2015/06/chart">
              <c:ext xmlns:c16="http://schemas.microsoft.com/office/drawing/2014/chart" uri="{C3380CC4-5D6E-409C-BE32-E72D297353CC}">
                <c16:uniqueId val="{00000003-EC56-4600-81D0-0C45BA650066}"/>
              </c:ext>
            </c:extLst>
          </c:dPt>
          <c:dPt>
            <c:idx val="2"/>
            <c:bubble3D val="0"/>
            <c:spPr>
              <a:solidFill>
                <a:srgbClr val="A26859"/>
              </a:solidFill>
              <a:ln w="19050">
                <a:solidFill>
                  <a:schemeClr val="lt1"/>
                </a:solidFill>
              </a:ln>
              <a:effectLst/>
            </c:spPr>
            <c:extLst xmlns:c16r2="http://schemas.microsoft.com/office/drawing/2015/06/chart">
              <c:ext xmlns:c16="http://schemas.microsoft.com/office/drawing/2014/chart" uri="{C3380CC4-5D6E-409C-BE32-E72D297353CC}">
                <c16:uniqueId val="{00000005-EC56-4600-81D0-0C45BA650066}"/>
              </c:ext>
            </c:extLst>
          </c:dPt>
          <c:dPt>
            <c:idx val="3"/>
            <c:bubble3D val="0"/>
            <c:spPr>
              <a:solidFill>
                <a:srgbClr val="484D7A"/>
              </a:solidFill>
              <a:ln w="19050">
                <a:solidFill>
                  <a:schemeClr val="lt1"/>
                </a:solidFill>
              </a:ln>
              <a:effectLst/>
            </c:spPr>
            <c:extLst xmlns:c16r2="http://schemas.microsoft.com/office/drawing/2015/06/chart">
              <c:ext xmlns:c16="http://schemas.microsoft.com/office/drawing/2014/chart" uri="{C3380CC4-5D6E-409C-BE32-E72D297353CC}">
                <c16:uniqueId val="{00000007-EC56-4600-81D0-0C45BA650066}"/>
              </c:ext>
            </c:extLst>
          </c:dPt>
          <c:dPt>
            <c:idx val="4"/>
            <c:bubble3D val="0"/>
            <c:spPr>
              <a:solidFill>
                <a:srgbClr val="D08B77"/>
              </a:solidFill>
              <a:ln w="19050">
                <a:solidFill>
                  <a:schemeClr val="lt1"/>
                </a:solidFill>
              </a:ln>
              <a:effectLst/>
            </c:spPr>
            <c:extLst xmlns:c16r2="http://schemas.microsoft.com/office/drawing/2015/06/chart">
              <c:ext xmlns:c16="http://schemas.microsoft.com/office/drawing/2014/chart" uri="{C3380CC4-5D6E-409C-BE32-E72D297353CC}">
                <c16:uniqueId val="{00000009-EC56-4600-81D0-0C45BA650066}"/>
              </c:ext>
            </c:extLst>
          </c:dPt>
          <c:dPt>
            <c:idx val="5"/>
            <c:bubble3D val="0"/>
            <c:spPr>
              <a:solidFill>
                <a:srgbClr val="7D4E5B"/>
              </a:solidFill>
              <a:ln w="19050">
                <a:solidFill>
                  <a:schemeClr val="lt1"/>
                </a:solidFill>
              </a:ln>
              <a:effectLst/>
            </c:spPr>
            <c:extLst xmlns:c16r2="http://schemas.microsoft.com/office/drawing/2015/06/chart">
              <c:ext xmlns:c16="http://schemas.microsoft.com/office/drawing/2014/chart" uri="{C3380CC4-5D6E-409C-BE32-E72D297353CC}">
                <c16:uniqueId val="{0000000B-EC56-4600-81D0-0C45BA650066}"/>
              </c:ext>
            </c:extLst>
          </c:dPt>
          <c:dLbls>
            <c:dLbl>
              <c:idx val="0"/>
              <c:layout>
                <c:manualLayout>
                  <c:x val="8.108932979349677E-3"/>
                  <c:y val="7.778270299486374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2.8381265427723793E-2"/>
                  <c:y val="-0.1020897976807587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6217865958699354E-2"/>
                  <c:y val="-6.31984461833267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8.108932979349677E-3"/>
                  <c:y val="1.944567574871593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1.6217865958699354E-2"/>
                  <c:y val="3.402993256025288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
                  <c:y val="2.9168513623073902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'Mtt exo et aide par NAF'!$Q$3:$Q$8</c:f>
              <c:strCache>
                <c:ptCount val="6"/>
                <c:pt idx="0">
                  <c:v>Hébergement Restauration</c:v>
                </c:pt>
                <c:pt idx="1">
                  <c:v>Activités culturelles et de loisirs, production culturelle</c:v>
                </c:pt>
                <c:pt idx="2">
                  <c:v>Transports</c:v>
                </c:pt>
                <c:pt idx="3">
                  <c:v>Commerce de gros</c:v>
                </c:pt>
                <c:pt idx="4">
                  <c:v>Commerce de détail</c:v>
                </c:pt>
                <c:pt idx="5">
                  <c:v>Autres</c:v>
                </c:pt>
              </c:strCache>
            </c:strRef>
          </c:cat>
          <c:val>
            <c:numRef>
              <c:f>'Mtt exo et aide par NAF'!$R$3:$R$8</c:f>
              <c:numCache>
                <c:formatCode>#,##0</c:formatCode>
                <c:ptCount val="6"/>
                <c:pt idx="0">
                  <c:v>1289.4978982665566</c:v>
                </c:pt>
                <c:pt idx="1">
                  <c:v>854.04294611457522</c:v>
                </c:pt>
                <c:pt idx="2">
                  <c:v>783.68982564482224</c:v>
                </c:pt>
                <c:pt idx="3" formatCode="General">
                  <c:v>519</c:v>
                </c:pt>
                <c:pt idx="4">
                  <c:v>385.71989896961463</c:v>
                </c:pt>
                <c:pt idx="5">
                  <c:v>462.04943100443143</c:v>
                </c:pt>
              </c:numCache>
            </c:numRef>
          </c:val>
          <c:extLst xmlns:c16r2="http://schemas.microsoft.com/office/drawing/2015/06/chart">
            <c:ext xmlns:c16="http://schemas.microsoft.com/office/drawing/2014/chart" uri="{C3380CC4-5D6E-409C-BE32-E72D297353CC}">
              <c16:uniqueId val="{0000000C-EC56-4600-81D0-0C45BA65006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900" baseline="0" dirty="0"/>
              <a:t>Répartition par taille</a:t>
            </a:r>
          </a:p>
        </c:rich>
      </c:tx>
      <c:layout>
        <c:manualLayout>
          <c:xMode val="edge"/>
          <c:yMode val="edge"/>
          <c:x val="0.33801799800022214"/>
          <c:y val="1.49976499745315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000091"/>
              </a:solidFill>
              <a:ln w="19050">
                <a:solidFill>
                  <a:schemeClr val="lt1"/>
                </a:solidFill>
              </a:ln>
              <a:effectLst/>
            </c:spPr>
            <c:extLst xmlns:c16r2="http://schemas.microsoft.com/office/drawing/2015/06/chart">
              <c:ext xmlns:c16="http://schemas.microsoft.com/office/drawing/2014/chart" uri="{C3380CC4-5D6E-409C-BE32-E72D297353CC}">
                <c16:uniqueId val="{00000001-FCA9-47C0-BDA8-43929D404960}"/>
              </c:ext>
            </c:extLst>
          </c:dPt>
          <c:dPt>
            <c:idx val="1"/>
            <c:bubble3D val="0"/>
            <c:spPr>
              <a:solidFill>
                <a:srgbClr val="7D4E5B"/>
              </a:solidFill>
              <a:ln w="19050">
                <a:solidFill>
                  <a:schemeClr val="lt1"/>
                </a:solidFill>
              </a:ln>
              <a:effectLst/>
            </c:spPr>
            <c:extLst xmlns:c16r2="http://schemas.microsoft.com/office/drawing/2015/06/chart">
              <c:ext xmlns:c16="http://schemas.microsoft.com/office/drawing/2014/chart" uri="{C3380CC4-5D6E-409C-BE32-E72D297353CC}">
                <c16:uniqueId val="{00000003-FCA9-47C0-BDA8-43929D404960}"/>
              </c:ext>
            </c:extLst>
          </c:dPt>
          <c:dPt>
            <c:idx val="2"/>
            <c:bubble3D val="0"/>
            <c:spPr>
              <a:solidFill>
                <a:srgbClr val="FF6F4C"/>
              </a:solidFill>
              <a:ln w="19050">
                <a:solidFill>
                  <a:schemeClr val="lt1"/>
                </a:solidFill>
              </a:ln>
              <a:effectLst/>
            </c:spPr>
            <c:extLst xmlns:c16r2="http://schemas.microsoft.com/office/drawing/2015/06/chart">
              <c:ext xmlns:c16="http://schemas.microsoft.com/office/drawing/2014/chart" uri="{C3380CC4-5D6E-409C-BE32-E72D297353CC}">
                <c16:uniqueId val="{00000005-FCA9-47C0-BDA8-43929D404960}"/>
              </c:ext>
            </c:extLst>
          </c:dPt>
          <c:dLbls>
            <c:dLbl>
              <c:idx val="1"/>
              <c:layout>
                <c:manualLayout>
                  <c:x val="-9.0445790923515731E-3"/>
                  <c:y val="-4.49929499235947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5222895461757813E-3"/>
                  <c:y val="7.998746653083493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'Mtt exo et aide par tranche eff'!$F$11:$F$13</c:f>
              <c:strCache>
                <c:ptCount val="3"/>
                <c:pt idx="0">
                  <c:v>moins de 10 salariés</c:v>
                </c:pt>
                <c:pt idx="1">
                  <c:v>10 à 50</c:v>
                </c:pt>
                <c:pt idx="2">
                  <c:v>50  à 250</c:v>
                </c:pt>
              </c:strCache>
            </c:strRef>
          </c:cat>
          <c:val>
            <c:numRef>
              <c:f>'Mtt exo et aide par tranche eff'!$G$11:$G$13</c:f>
              <c:numCache>
                <c:formatCode>#,##0,,</c:formatCode>
                <c:ptCount val="3"/>
                <c:pt idx="0">
                  <c:v>2121727053.0191057</c:v>
                </c:pt>
                <c:pt idx="1">
                  <c:v>1236339751.5975723</c:v>
                </c:pt>
                <c:pt idx="2">
                  <c:v>935996919.73043919</c:v>
                </c:pt>
              </c:numCache>
            </c:numRef>
          </c:val>
          <c:extLst xmlns:c16r2="http://schemas.microsoft.com/office/drawing/2015/06/chart">
            <c:ext xmlns:c16="http://schemas.microsoft.com/office/drawing/2014/chart" uri="{C3380CC4-5D6E-409C-BE32-E72D297353CC}">
              <c16:uniqueId val="{00000006-FCA9-47C0-BDA8-43929D40496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a:t>Montant des reports de cotisations et contributions sociales (en Md€)</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209955589461352"/>
          <c:y val="0.16160990712074302"/>
          <c:w val="0.8725255882807037"/>
          <c:h val="0.54944711245459643"/>
        </c:manualLayout>
      </c:layout>
      <c:barChart>
        <c:barDir val="col"/>
        <c:grouping val="stacked"/>
        <c:varyColors val="0"/>
        <c:ser>
          <c:idx val="0"/>
          <c:order val="0"/>
          <c:tx>
            <c:strRef>
              <c:f>'Pour graph'!$B$3:$B$4</c:f>
              <c:strCache>
                <c:ptCount val="2"/>
                <c:pt idx="0">
                  <c:v>Employeurs du régime général (URSSAF + AGIRC-ARRCO)</c:v>
                </c:pt>
              </c:strCache>
            </c:strRef>
          </c:tx>
          <c:spPr>
            <a:solidFill>
              <a:schemeClr val="tx2">
                <a:lumMod val="75000"/>
              </a:schemeClr>
            </a:solidFill>
            <a:ln>
              <a:noFill/>
            </a:ln>
            <a:effectLst/>
          </c:spPr>
          <c:invertIfNegative val="0"/>
          <c:dLbls>
            <c:dLbl>
              <c:idx val="0"/>
              <c:layout>
                <c:manualLayout>
                  <c:x val="-1.7531718569780853E-3"/>
                  <c:y val="2.4890782769800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873-43D1-BFC5-1B35D2510303}"/>
                </c:ext>
                <c:ext xmlns:c15="http://schemas.microsoft.com/office/drawing/2012/chart" uri="{CE6537A1-D6FC-4f65-9D91-7224C49458BB}"/>
              </c:extLst>
            </c:dLbl>
            <c:dLbl>
              <c:idx val="1"/>
              <c:layout>
                <c:manualLayout>
                  <c:x val="-1.7531718569781276E-3"/>
                  <c:y val="5.79967268797282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873-43D1-BFC5-1B35D2510303}"/>
                </c:ext>
                <c:ext xmlns:c15="http://schemas.microsoft.com/office/drawing/2012/chart" uri="{CE6537A1-D6FC-4f65-9D91-7224C49458BB}"/>
              </c:extLst>
            </c:dLbl>
            <c:dLbl>
              <c:idx val="2"/>
              <c:layout>
                <c:manualLayout>
                  <c:x val="-1.7531718569780853E-3"/>
                  <c:y val="7.23641191909833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873-43D1-BFC5-1B35D2510303}"/>
                </c:ext>
                <c:ext xmlns:c15="http://schemas.microsoft.com/office/drawing/2012/chart" uri="{CE6537A1-D6FC-4f65-9D91-7224C49458BB}"/>
              </c:extLst>
            </c:dLbl>
            <c:dLbl>
              <c:idx val="3"/>
              <c:layout>
                <c:manualLayout>
                  <c:x val="5.5363321799307963E-4"/>
                  <c:y val="4.63992589161648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873-43D1-BFC5-1B35D2510303}"/>
                </c:ext>
                <c:ext xmlns:c15="http://schemas.microsoft.com/office/drawing/2012/chart" uri="{CE6537A1-D6FC-4f65-9D91-7224C49458BB}"/>
              </c:extLst>
            </c:dLbl>
            <c:dLbl>
              <c:idx val="4"/>
              <c:layout>
                <c:manualLayout>
                  <c:x val="5.5363321799307963E-4"/>
                  <c:y val="2.30348618187432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873-43D1-BFC5-1B35D2510303}"/>
                </c:ext>
                <c:ext xmlns:c15="http://schemas.microsoft.com/office/drawing/2012/chart" uri="{CE6537A1-D6FC-4f65-9D91-7224C49458BB}"/>
              </c:extLst>
            </c:dLbl>
            <c:dLbl>
              <c:idx val="5"/>
              <c:layout>
                <c:manualLayout>
                  <c:x val="5.5363321799307963E-4"/>
                  <c:y val="7.018805002315886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873-43D1-BFC5-1B35D2510303}"/>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graph'!$B$5:$B$10</c:f>
              <c:numCache>
                <c:formatCode>_-* #\ ##0.00_-;\-* #\ ##0.00_-;_-* "-"??_-;_-@_-</c:formatCode>
                <c:ptCount val="6"/>
                <c:pt idx="0">
                  <c:v>14.102</c:v>
                </c:pt>
                <c:pt idx="1">
                  <c:v>18.049835219999999</c:v>
                </c:pt>
                <c:pt idx="2">
                  <c:v>19.380590046999998</c:v>
                </c:pt>
                <c:pt idx="3">
                  <c:v>17.325544758999996</c:v>
                </c:pt>
                <c:pt idx="4">
                  <c:v>14.861709478</c:v>
                </c:pt>
                <c:pt idx="5">
                  <c:v>13.249284771999998</c:v>
                </c:pt>
              </c:numCache>
            </c:numRef>
          </c:val>
          <c:extLst xmlns:c16r2="http://schemas.microsoft.com/office/drawing/2015/06/chart">
            <c:ext xmlns:c16="http://schemas.microsoft.com/office/drawing/2014/chart" uri="{C3380CC4-5D6E-409C-BE32-E72D297353CC}">
              <c16:uniqueId val="{00000000-0873-43D1-BFC5-1B35D2510303}"/>
            </c:ext>
          </c:extLst>
        </c:ser>
        <c:ser>
          <c:idx val="1"/>
          <c:order val="1"/>
          <c:tx>
            <c:strRef>
              <c:f>'Pour graph'!$C$3:$C$4</c:f>
              <c:strCache>
                <c:ptCount val="2"/>
                <c:pt idx="0">
                  <c:v>Travailleurs indépendants (suspension des prélèvements automatiques jusqu'au mois d'août)</c:v>
                </c:pt>
              </c:strCache>
            </c:strRef>
          </c:tx>
          <c:spPr>
            <a:solidFill>
              <a:schemeClr val="tx2">
                <a:lumMod val="60000"/>
                <a:lumOff val="40000"/>
              </a:schemeClr>
            </a:solidFill>
            <a:ln>
              <a:noFill/>
            </a:ln>
            <a:effectLst/>
          </c:spPr>
          <c:invertIfNegative val="0"/>
          <c:dLbls>
            <c:dLbl>
              <c:idx val="0"/>
              <c:layout>
                <c:manualLayout>
                  <c:x val="-1.1072664359861593E-3"/>
                  <c:y val="7.4429519839426083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873-43D1-BFC5-1B35D2510303}"/>
                </c:ext>
                <c:ext xmlns:c15="http://schemas.microsoft.com/office/drawing/2012/chart" uri="{CE6537A1-D6FC-4f65-9D91-7224C49458BB}"/>
              </c:extLst>
            </c:dLbl>
            <c:dLbl>
              <c:idx val="1"/>
              <c:layout>
                <c:manualLayout>
                  <c:x val="-3.4140715109573666E-3"/>
                  <c:y val="7.846474347657214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873-43D1-BFC5-1B35D2510303}"/>
                </c:ext>
                <c:ext xmlns:c15="http://schemas.microsoft.com/office/drawing/2012/chart" uri="{CE6537A1-D6FC-4f65-9D91-7224C49458BB}"/>
              </c:extLst>
            </c:dLbl>
            <c:dLbl>
              <c:idx val="2"/>
              <c:layout>
                <c:manualLayout>
                  <c:x val="-3.4140715109574086E-3"/>
                  <c:y val="1.0782105151654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873-43D1-BFC5-1B35D2510303}"/>
                </c:ext>
                <c:ext xmlns:c15="http://schemas.microsoft.com/office/drawing/2012/chart" uri="{CE6537A1-D6FC-4f65-9D91-7224C49458BB}"/>
              </c:extLst>
            </c:dLbl>
            <c:dLbl>
              <c:idx val="3"/>
              <c:layout>
                <c:manualLayout>
                  <c:x val="-3.4140715109573241E-3"/>
                  <c:y val="-6.140555300542588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873-43D1-BFC5-1B35D2510303}"/>
                </c:ext>
                <c:ext xmlns:c15="http://schemas.microsoft.com/office/drawing/2012/chart" uri="{CE6537A1-D6FC-4f65-9D91-7224C49458BB}"/>
              </c:extLst>
            </c:dLbl>
            <c:dLbl>
              <c:idx val="4"/>
              <c:layout>
                <c:manualLayout>
                  <c:x val="-4.0599769319492503E-3"/>
                  <c:y val="3.20320610147946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873-43D1-BFC5-1B35D2510303}"/>
                </c:ext>
                <c:ext xmlns:c15="http://schemas.microsoft.com/office/drawing/2012/chart" uri="{CE6537A1-D6FC-4f65-9D91-7224C49458BB}"/>
              </c:extLst>
            </c:dLbl>
            <c:dLbl>
              <c:idx val="5"/>
              <c:layout>
                <c:manualLayout>
                  <c:x val="2.8604382929642443E-3"/>
                  <c:y val="3.90254581406023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873-43D1-BFC5-1B35D2510303}"/>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graph'!$C$5:$C$10</c:f>
              <c:numCache>
                <c:formatCode>_-* #\ ##0.00_-;\-* #\ ##0.00_-;_-* "-"??_-;_-@_-</c:formatCode>
                <c:ptCount val="6"/>
                <c:pt idx="0">
                  <c:v>1.6700000000000002</c:v>
                </c:pt>
                <c:pt idx="1">
                  <c:v>4.4779999999999998</c:v>
                </c:pt>
                <c:pt idx="2">
                  <c:v>5.6065873614000008</c:v>
                </c:pt>
                <c:pt idx="3">
                  <c:v>6.6846679939999998</c:v>
                </c:pt>
                <c:pt idx="4">
                  <c:v>10.020146495999999</c:v>
                </c:pt>
                <c:pt idx="5">
                  <c:v>10.018747149999999</c:v>
                </c:pt>
              </c:numCache>
            </c:numRef>
          </c:val>
          <c:extLst xmlns:c16r2="http://schemas.microsoft.com/office/drawing/2015/06/chart">
            <c:ext xmlns:c16="http://schemas.microsoft.com/office/drawing/2014/chart" uri="{C3380CC4-5D6E-409C-BE32-E72D297353CC}">
              <c16:uniqueId val="{00000001-0873-43D1-BFC5-1B35D2510303}"/>
            </c:ext>
          </c:extLst>
        </c:ser>
        <c:ser>
          <c:idx val="2"/>
          <c:order val="2"/>
          <c:tx>
            <c:strRef>
              <c:f>'Pour graph'!$D$3:$D$4</c:f>
              <c:strCache>
                <c:ptCount val="2"/>
                <c:pt idx="0">
                  <c:v>Employeurs et exploitants agricoles</c:v>
                </c:pt>
              </c:strCache>
            </c:strRef>
          </c:tx>
          <c:spPr>
            <a:solidFill>
              <a:schemeClr val="tx2">
                <a:lumMod val="20000"/>
                <a:lumOff val="80000"/>
              </a:schemeClr>
            </a:solidFill>
            <a:ln>
              <a:noFill/>
            </a:ln>
            <a:effectLst/>
          </c:spPr>
          <c:invertIfNegative val="0"/>
          <c:dLbls>
            <c:dLbl>
              <c:idx val="0"/>
              <c:layout>
                <c:manualLayout>
                  <c:x val="-2.306805074971165E-3"/>
                  <c:y val="-7.4561868107294307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83D-42D9-A595-908064145E3E}"/>
                </c:ext>
                <c:ext xmlns:c15="http://schemas.microsoft.com/office/drawing/2012/chart" uri="{CE6537A1-D6FC-4f65-9D91-7224C49458BB}"/>
              </c:extLst>
            </c:dLbl>
            <c:dLbl>
              <c:idx val="1"/>
              <c:layout>
                <c:manualLayout>
                  <c:x val="-3.4140715109573666E-3"/>
                  <c:y val="-4.111672139637254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873-43D1-BFC5-1B35D2510303}"/>
                </c:ext>
                <c:ext xmlns:c15="http://schemas.microsoft.com/office/drawing/2012/chart" uri="{CE6537A1-D6FC-4f65-9D91-7224C49458BB}"/>
              </c:extLst>
            </c:dLbl>
            <c:dLbl>
              <c:idx val="2"/>
              <c:layout>
                <c:manualLayout>
                  <c:x val="-3.4140715109574086E-3"/>
                  <c:y val="-6.140555300542588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873-43D1-BFC5-1B35D2510303}"/>
                </c:ext>
                <c:ext xmlns:c15="http://schemas.microsoft.com/office/drawing/2012/chart" uri="{CE6537A1-D6FC-4f65-9D91-7224C49458BB}"/>
              </c:extLst>
            </c:dLbl>
            <c:dLbl>
              <c:idx val="3"/>
              <c:layout>
                <c:manualLayout>
                  <c:x val="-3.4140715109573241E-3"/>
                  <c:y val="-1.6148205689535446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873-43D1-BFC5-1B35D2510303}"/>
                </c:ext>
                <c:ext xmlns:c15="http://schemas.microsoft.com/office/drawing/2012/chart" uri="{CE6537A1-D6FC-4f65-9D91-7224C49458BB}"/>
              </c:extLst>
            </c:dLbl>
            <c:dLbl>
              <c:idx val="4"/>
              <c:layout>
                <c:manualLayout>
                  <c:x val="1.1996294580824455E-3"/>
                  <c:y val="4.8032673045914102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873-43D1-BFC5-1B35D2510303}"/>
                </c:ext>
                <c:ext xmlns:c15="http://schemas.microsoft.com/office/drawing/2012/chart" uri="{CE6537A1-D6FC-4f65-9D91-7224C49458BB}">
                  <c15:layout>
                    <c:manualLayout>
                      <c:w val="5.5271049596309102E-2"/>
                      <c:h val="6.4004161641956908E-2"/>
                    </c:manualLayout>
                  </c15:layout>
                </c:ext>
              </c:extLst>
            </c:dLbl>
            <c:dLbl>
              <c:idx val="5"/>
              <c:layout>
                <c:manualLayout>
                  <c:x val="1.1995386389850057E-3"/>
                  <c:y val="8.5284182526511538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0873-43D1-BFC5-1B35D2510303}"/>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graph'!$D$5:$D$10</c:f>
              <c:numCache>
                <c:formatCode>_-* #\ ##0.00_-;\-* #\ ##0.00_-;_-* "-"??_-;_-@_-</c:formatCode>
                <c:ptCount val="6"/>
                <c:pt idx="0">
                  <c:v>1.246</c:v>
                </c:pt>
                <c:pt idx="1">
                  <c:v>0.86928000000000005</c:v>
                </c:pt>
                <c:pt idx="2">
                  <c:v>0.92844293112000009</c:v>
                </c:pt>
                <c:pt idx="3">
                  <c:v>0.82292844100000007</c:v>
                </c:pt>
                <c:pt idx="4">
                  <c:v>0.68958312299999991</c:v>
                </c:pt>
                <c:pt idx="5">
                  <c:v>0.69293789960000007</c:v>
                </c:pt>
              </c:numCache>
            </c:numRef>
          </c:val>
          <c:extLst xmlns:c16r2="http://schemas.microsoft.com/office/drawing/2015/06/chart">
            <c:ext xmlns:c16="http://schemas.microsoft.com/office/drawing/2014/chart" uri="{C3380CC4-5D6E-409C-BE32-E72D297353CC}">
              <c16:uniqueId val="{00000002-0873-43D1-BFC5-1B35D2510303}"/>
            </c:ext>
          </c:extLst>
        </c:ser>
        <c:ser>
          <c:idx val="3"/>
          <c:order val="3"/>
          <c:tx>
            <c:strRef>
              <c:f>'Pour graph'!$E$3:$E$4</c:f>
              <c:strCache>
                <c:ptCount val="2"/>
                <c:pt idx="0">
                  <c:v>Employeurs et exploitants agricoles</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'Pour graph'!$A$5:$A$10</c:f>
              <c:strCache>
                <c:ptCount val="6"/>
                <c:pt idx="0">
                  <c:v>avril</c:v>
                </c:pt>
                <c:pt idx="1">
                  <c:v>mai</c:v>
                </c:pt>
                <c:pt idx="2">
                  <c:v>juin</c:v>
                </c:pt>
                <c:pt idx="3">
                  <c:v>juillet</c:v>
                </c:pt>
                <c:pt idx="4">
                  <c:v>août</c:v>
                </c:pt>
                <c:pt idx="5">
                  <c:v>septembre</c:v>
                </c:pt>
              </c:strCache>
            </c:strRef>
          </c:cat>
          <c:val>
            <c:numRef>
              <c:f>'Pour graph'!$E$5:$E$10</c:f>
              <c:numCache>
                <c:formatCode>_-* #\ ##0.00_-;\-* #\ ##0.00_-;_-* "-"??_-;_-@_-</c:formatCode>
                <c:ptCount val="6"/>
                <c:pt idx="0">
                  <c:v>17.018000000000001</c:v>
                </c:pt>
                <c:pt idx="1">
                  <c:v>23.39711522</c:v>
                </c:pt>
                <c:pt idx="2">
                  <c:v>25.91562033952</c:v>
                </c:pt>
                <c:pt idx="3">
                  <c:v>24.833141193999996</c:v>
                </c:pt>
                <c:pt idx="4">
                  <c:v>25.571439096999995</c:v>
                </c:pt>
                <c:pt idx="5">
                  <c:v>23.960969821599999</c:v>
                </c:pt>
              </c:numCache>
            </c:numRef>
          </c:val>
        </c:ser>
        <c:dLbls>
          <c:dLblPos val="ctr"/>
          <c:showLegendKey val="0"/>
          <c:showVal val="1"/>
          <c:showCatName val="0"/>
          <c:showSerName val="0"/>
          <c:showPercent val="0"/>
          <c:showBubbleSize val="0"/>
        </c:dLbls>
        <c:gapWidth val="150"/>
        <c:overlap val="100"/>
        <c:axId val="227670352"/>
        <c:axId val="227671528"/>
      </c:barChart>
      <c:catAx>
        <c:axId val="22767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671528"/>
        <c:crosses val="autoZero"/>
        <c:auto val="1"/>
        <c:lblAlgn val="ctr"/>
        <c:lblOffset val="100"/>
        <c:noMultiLvlLbl val="0"/>
      </c:catAx>
      <c:valAx>
        <c:axId val="22767152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6703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baseline="0" dirty="0"/>
              <a:t>Répartition des reports des employeurs par secteur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169B62"/>
              </a:solidFill>
              <a:ln w="19050">
                <a:solidFill>
                  <a:schemeClr val="lt1"/>
                </a:solidFill>
              </a:ln>
              <a:effectLst/>
            </c:spPr>
            <c:extLst xmlns:c16r2="http://schemas.microsoft.com/office/drawing/2015/06/chart">
              <c:ext xmlns:c16="http://schemas.microsoft.com/office/drawing/2014/chart" uri="{C3380CC4-5D6E-409C-BE32-E72D297353CC}">
                <c16:uniqueId val="{00000001-B9EB-4442-B96C-8D4E0BCBED47}"/>
              </c:ext>
            </c:extLst>
          </c:dPt>
          <c:dPt>
            <c:idx val="1"/>
            <c:bubble3D val="0"/>
            <c:spPr>
              <a:solidFill>
                <a:srgbClr val="000091"/>
              </a:solidFill>
              <a:ln w="19050">
                <a:solidFill>
                  <a:schemeClr val="lt1"/>
                </a:solidFill>
              </a:ln>
              <a:effectLst/>
            </c:spPr>
            <c:extLst xmlns:c16r2="http://schemas.microsoft.com/office/drawing/2015/06/chart">
              <c:ext xmlns:c16="http://schemas.microsoft.com/office/drawing/2014/chart" uri="{C3380CC4-5D6E-409C-BE32-E72D297353CC}">
                <c16:uniqueId val="{00000003-B9EB-4442-B96C-8D4E0BCBED47}"/>
              </c:ext>
            </c:extLst>
          </c:dPt>
          <c:dPt>
            <c:idx val="2"/>
            <c:bubble3D val="0"/>
            <c:spPr>
              <a:solidFill>
                <a:srgbClr val="FFE800"/>
              </a:solidFill>
              <a:ln w="19050">
                <a:solidFill>
                  <a:schemeClr val="lt1"/>
                </a:solidFill>
              </a:ln>
              <a:effectLst/>
            </c:spPr>
            <c:extLst xmlns:c16r2="http://schemas.microsoft.com/office/drawing/2015/06/chart">
              <c:ext xmlns:c16="http://schemas.microsoft.com/office/drawing/2014/chart" uri="{C3380CC4-5D6E-409C-BE32-E72D297353CC}">
                <c16:uniqueId val="{00000005-B9EB-4442-B96C-8D4E0BCBED47}"/>
              </c:ext>
            </c:extLst>
          </c:dPt>
          <c:dPt>
            <c:idx val="3"/>
            <c:bubble3D val="0"/>
            <c:spPr>
              <a:solidFill>
                <a:srgbClr val="FF9940"/>
              </a:solidFill>
              <a:ln w="19050">
                <a:solidFill>
                  <a:schemeClr val="lt1"/>
                </a:solidFill>
              </a:ln>
              <a:effectLst/>
            </c:spPr>
            <c:extLst xmlns:c16r2="http://schemas.microsoft.com/office/drawing/2015/06/chart">
              <c:ext xmlns:c16="http://schemas.microsoft.com/office/drawing/2014/chart" uri="{C3380CC4-5D6E-409C-BE32-E72D297353CC}">
                <c16:uniqueId val="{00000007-B9EB-4442-B96C-8D4E0BCBED47}"/>
              </c:ext>
            </c:extLst>
          </c:dPt>
          <c:dPt>
            <c:idx val="4"/>
            <c:bubble3D val="0"/>
            <c:spPr>
              <a:solidFill>
                <a:srgbClr val="7D4E5B"/>
              </a:solidFill>
              <a:ln w="19050">
                <a:solidFill>
                  <a:schemeClr val="lt1"/>
                </a:solidFill>
              </a:ln>
              <a:effectLst/>
            </c:spPr>
            <c:extLst xmlns:c16r2="http://schemas.microsoft.com/office/drawing/2015/06/chart">
              <c:ext xmlns:c16="http://schemas.microsoft.com/office/drawing/2014/chart" uri="{C3380CC4-5D6E-409C-BE32-E72D297353CC}">
                <c16:uniqueId val="{00000009-B9EB-4442-B96C-8D4E0BCBED47}"/>
              </c:ext>
            </c:extLst>
          </c:dPt>
          <c:dPt>
            <c:idx val="5"/>
            <c:bubble3D val="0"/>
            <c:spPr>
              <a:solidFill>
                <a:srgbClr val="A26859"/>
              </a:solidFill>
              <a:ln w="19050">
                <a:solidFill>
                  <a:schemeClr val="lt1"/>
                </a:solidFill>
              </a:ln>
              <a:effectLst/>
            </c:spPr>
            <c:extLst xmlns:c16r2="http://schemas.microsoft.com/office/drawing/2015/06/chart">
              <c:ext xmlns:c16="http://schemas.microsoft.com/office/drawing/2014/chart" uri="{C3380CC4-5D6E-409C-BE32-E72D297353CC}">
                <c16:uniqueId val="{0000000B-B9EB-4442-B96C-8D4E0BCBED47}"/>
              </c:ext>
            </c:extLst>
          </c:dPt>
          <c:dPt>
            <c:idx val="6"/>
            <c:bubble3D val="0"/>
            <c:spPr>
              <a:solidFill>
                <a:srgbClr val="466964"/>
              </a:solidFill>
              <a:ln w="19050">
                <a:solidFill>
                  <a:schemeClr val="lt1"/>
                </a:solidFill>
              </a:ln>
              <a:effectLst/>
            </c:spPr>
            <c:extLst xmlns:c16r2="http://schemas.microsoft.com/office/drawing/2015/06/chart">
              <c:ext xmlns:c16="http://schemas.microsoft.com/office/drawing/2014/chart" uri="{C3380CC4-5D6E-409C-BE32-E72D297353CC}">
                <c16:uniqueId val="{0000000D-B9EB-4442-B96C-8D4E0BCBED47}"/>
              </c:ext>
            </c:extLst>
          </c:dPt>
          <c:dPt>
            <c:idx val="7"/>
            <c:bubble3D val="0"/>
            <c:spPr>
              <a:solidFill>
                <a:srgbClr val="5770BE"/>
              </a:solidFill>
              <a:ln w="19050">
                <a:solidFill>
                  <a:schemeClr val="lt1"/>
                </a:solidFill>
              </a:ln>
              <a:effectLst/>
            </c:spPr>
            <c:extLst xmlns:c16r2="http://schemas.microsoft.com/office/drawing/2015/06/chart">
              <c:ext xmlns:c16="http://schemas.microsoft.com/office/drawing/2014/chart" uri="{C3380CC4-5D6E-409C-BE32-E72D297353CC}">
                <c16:uniqueId val="{0000000F-B9EB-4442-B96C-8D4E0BCBED47}"/>
              </c:ext>
            </c:extLst>
          </c:dPt>
          <c:dPt>
            <c:idx val="8"/>
            <c:bubble3D val="0"/>
            <c:spPr>
              <a:solidFill>
                <a:srgbClr val="E18B63"/>
              </a:solidFill>
              <a:ln w="19050">
                <a:solidFill>
                  <a:schemeClr val="lt1"/>
                </a:solidFill>
              </a:ln>
              <a:effectLst/>
            </c:spPr>
            <c:extLst xmlns:c16r2="http://schemas.microsoft.com/office/drawing/2015/06/chart">
              <c:ext xmlns:c16="http://schemas.microsoft.com/office/drawing/2014/chart" uri="{C3380CC4-5D6E-409C-BE32-E72D297353CC}">
                <c16:uniqueId val="{00000011-B9EB-4442-B96C-8D4E0BCBED47}"/>
              </c:ext>
            </c:extLst>
          </c:dPt>
          <c:dPt>
            <c:idx val="9"/>
            <c:bubble3D val="0"/>
            <c:spPr>
              <a:solidFill>
                <a:srgbClr val="FF6F4C"/>
              </a:solidFill>
              <a:ln w="19050">
                <a:solidFill>
                  <a:schemeClr val="lt1"/>
                </a:solidFill>
              </a:ln>
              <a:effectLst/>
            </c:spPr>
            <c:extLst xmlns:c16r2="http://schemas.microsoft.com/office/drawing/2015/06/chart">
              <c:ext xmlns:c16="http://schemas.microsoft.com/office/drawing/2014/chart" uri="{C3380CC4-5D6E-409C-BE32-E72D297353CC}">
                <c16:uniqueId val="{00000013-B9EB-4442-B96C-8D4E0BCBED47}"/>
              </c:ext>
            </c:extLst>
          </c:dPt>
          <c:dLbls>
            <c:dLbl>
              <c:idx val="0"/>
              <c:layout>
                <c:manualLayout>
                  <c:x val="-8.1089329793497499E-3"/>
                  <c:y val="1.47865784439629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4.0544664896746893E-3"/>
                  <c:y val="-3.696644610990803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
                  <c:y val="-1.478657844396294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8.1089329793497499E-3"/>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4.0544664896748194E-3"/>
                  <c:y val="7.393289221981471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
                  <c:y val="2.957315688792588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2.0272332448374192E-2"/>
                  <c:y val="-2.5876512276935184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'reports fin de mois RG Nace 38'!$K$4:$K$13</c:f>
              <c:strCache>
                <c:ptCount val="10"/>
                <c:pt idx="0">
                  <c:v>Commerce</c:v>
                </c:pt>
                <c:pt idx="1">
                  <c:v>Industrie</c:v>
                </c:pt>
                <c:pt idx="2">
                  <c:v>Hébergement et restauration</c:v>
                </c:pt>
                <c:pt idx="3">
                  <c:v>Activités juridiques, de conseil et d'ingénierie</c:v>
                </c:pt>
                <c:pt idx="4">
                  <c:v>Transports et entreposage</c:v>
                </c:pt>
                <c:pt idx="5">
                  <c:v>Construction</c:v>
                </c:pt>
                <c:pt idx="6">
                  <c:v>Activités de services administratifs et de soutien</c:v>
                </c:pt>
                <c:pt idx="7">
                  <c:v>Activités culturelles et de loisirs, production culturelle</c:v>
                </c:pt>
                <c:pt idx="8">
                  <c:v>Santé, action sociale et médico-social</c:v>
                </c:pt>
                <c:pt idx="9">
                  <c:v>Autres</c:v>
                </c:pt>
              </c:strCache>
            </c:strRef>
          </c:cat>
          <c:val>
            <c:numRef>
              <c:f>'reports fin de mois RG Nace 38'!$L$4:$L$13</c:f>
              <c:numCache>
                <c:formatCode>#,##0</c:formatCode>
                <c:ptCount val="10"/>
                <c:pt idx="0">
                  <c:v>1677483441.9400003</c:v>
                </c:pt>
                <c:pt idx="1">
                  <c:v>1621658631.1600001</c:v>
                </c:pt>
                <c:pt idx="2">
                  <c:v>1078540843.7700002</c:v>
                </c:pt>
                <c:pt idx="3">
                  <c:v>1053182570.0799999</c:v>
                </c:pt>
                <c:pt idx="4">
                  <c:v>981167785.96999991</c:v>
                </c:pt>
                <c:pt idx="5">
                  <c:v>975646931.77000058</c:v>
                </c:pt>
                <c:pt idx="6">
                  <c:v>946675234.41999984</c:v>
                </c:pt>
                <c:pt idx="7">
                  <c:v>697024762.78999996</c:v>
                </c:pt>
                <c:pt idx="8">
                  <c:v>394027539.13000011</c:v>
                </c:pt>
                <c:pt idx="9">
                  <c:v>1595116051.2700005</c:v>
                </c:pt>
              </c:numCache>
            </c:numRef>
          </c:val>
          <c:extLst xmlns:c16r2="http://schemas.microsoft.com/office/drawing/2015/06/chart">
            <c:ext xmlns:c16="http://schemas.microsoft.com/office/drawing/2014/chart" uri="{C3380CC4-5D6E-409C-BE32-E72D297353CC}">
              <c16:uniqueId val="{00000014-B9EB-4442-B96C-8D4E0BCBED4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50" dirty="0"/>
              <a:t>Reports des employeurs selon les</a:t>
            </a:r>
            <a:r>
              <a:rPr lang="fr-FR" sz="1050" baseline="0" dirty="0"/>
              <a:t> effectifs</a:t>
            </a:r>
            <a:endParaRPr lang="fr-FR" sz="1050" dirty="0"/>
          </a:p>
        </c:rich>
      </c:tx>
      <c:layout>
        <c:manualLayout>
          <c:xMode val="edge"/>
          <c:yMode val="edge"/>
          <c:x val="0.12947728030218866"/>
          <c:y val="2.5078004963607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A26859"/>
              </a:solidFill>
              <a:ln w="19050">
                <a:solidFill>
                  <a:schemeClr val="lt1"/>
                </a:solidFill>
              </a:ln>
              <a:effectLst/>
            </c:spPr>
            <c:extLst xmlns:c16r2="http://schemas.microsoft.com/office/drawing/2015/06/chart">
              <c:ext xmlns:c16="http://schemas.microsoft.com/office/drawing/2014/chart" uri="{C3380CC4-5D6E-409C-BE32-E72D297353CC}">
                <c16:uniqueId val="{00000001-E1A8-4903-ABE8-40D05455B567}"/>
              </c:ext>
            </c:extLst>
          </c:dPt>
          <c:dPt>
            <c:idx val="1"/>
            <c:bubble3D val="0"/>
            <c:spPr>
              <a:solidFill>
                <a:srgbClr val="000091"/>
              </a:solidFill>
              <a:ln w="19050">
                <a:solidFill>
                  <a:schemeClr val="lt1"/>
                </a:solidFill>
              </a:ln>
              <a:effectLst/>
            </c:spPr>
            <c:extLst xmlns:c16r2="http://schemas.microsoft.com/office/drawing/2015/06/chart">
              <c:ext xmlns:c16="http://schemas.microsoft.com/office/drawing/2014/chart" uri="{C3380CC4-5D6E-409C-BE32-E72D297353CC}">
                <c16:uniqueId val="{00000003-E1A8-4903-ABE8-40D05455B567}"/>
              </c:ext>
            </c:extLst>
          </c:dPt>
          <c:dPt>
            <c:idx val="2"/>
            <c:bubble3D val="0"/>
            <c:spPr>
              <a:solidFill>
                <a:srgbClr val="FF6F4C"/>
              </a:solidFill>
              <a:ln w="19050">
                <a:solidFill>
                  <a:schemeClr val="lt1"/>
                </a:solidFill>
              </a:ln>
              <a:effectLst/>
            </c:spPr>
            <c:extLst xmlns:c16r2="http://schemas.microsoft.com/office/drawing/2015/06/chart">
              <c:ext xmlns:c16="http://schemas.microsoft.com/office/drawing/2014/chart" uri="{C3380CC4-5D6E-409C-BE32-E72D297353CC}">
                <c16:uniqueId val="{00000005-E1A8-4903-ABE8-40D05455B567}"/>
              </c:ext>
            </c:extLst>
          </c:dPt>
          <c:dPt>
            <c:idx val="3"/>
            <c:bubble3D val="0"/>
            <c:spPr>
              <a:solidFill>
                <a:srgbClr val="7D4E5B"/>
              </a:solidFill>
              <a:ln w="19050">
                <a:solidFill>
                  <a:schemeClr val="lt1"/>
                </a:solidFill>
              </a:ln>
              <a:effectLst/>
            </c:spPr>
            <c:extLst xmlns:c16r2="http://schemas.microsoft.com/office/drawing/2015/06/chart">
              <c:ext xmlns:c16="http://schemas.microsoft.com/office/drawing/2014/chart" uri="{C3380CC4-5D6E-409C-BE32-E72D297353CC}">
                <c16:uniqueId val="{00000007-E1A8-4903-ABE8-40D05455B567}"/>
              </c:ext>
            </c:extLst>
          </c:dPt>
          <c:dLbls>
            <c:dLbl>
              <c:idx val="0"/>
              <c:layout>
                <c:manualLayout>
                  <c:x val="-3.9193176066856912E-2"/>
                  <c:y val="-2.1272374043907931E-17"/>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9.0144304953770571E-2"/>
                  <c:y val="-6.68876150817571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
                  <c:y val="6.669883927680485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7.8386352133713536E-3"/>
                  <c:y val="4.4579099979984514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'reports fin de mois RG Nace 38'!$L$30:$L$33</c:f>
              <c:strCache>
                <c:ptCount val="4"/>
                <c:pt idx="0">
                  <c:v>Moins de 10 salariés</c:v>
                </c:pt>
                <c:pt idx="1">
                  <c:v>De 10 à 50 salariés</c:v>
                </c:pt>
                <c:pt idx="2">
                  <c:v>De 50 à 250 salariés</c:v>
                </c:pt>
                <c:pt idx="3">
                  <c:v>250 salariés et plus</c:v>
                </c:pt>
              </c:strCache>
            </c:strRef>
          </c:cat>
          <c:val>
            <c:numRef>
              <c:f>'reports fin de mois RG Nace 38'!$M$30:$M$33</c:f>
              <c:numCache>
                <c:formatCode>General</c:formatCode>
                <c:ptCount val="4"/>
                <c:pt idx="0">
                  <c:v>29</c:v>
                </c:pt>
                <c:pt idx="1">
                  <c:v>28.9</c:v>
                </c:pt>
                <c:pt idx="2">
                  <c:v>18.600000000000001</c:v>
                </c:pt>
                <c:pt idx="3">
                  <c:v>23.5</c:v>
                </c:pt>
              </c:numCache>
            </c:numRef>
          </c:val>
          <c:extLst xmlns:c16r2="http://schemas.microsoft.com/office/drawing/2015/06/chart">
            <c:ext xmlns:c16="http://schemas.microsoft.com/office/drawing/2014/chart" uri="{C3380CC4-5D6E-409C-BE32-E72D297353CC}">
              <c16:uniqueId val="{00000008-E1A8-4903-ABE8-40D05455B567}"/>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13/10/2020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304070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07/10/2020</a:t>
            </a:r>
          </a:p>
        </p:txBody>
      </p:sp>
      <p:sp>
        <p:nvSpPr>
          <p:cNvPr id="16" name="Espace réservé du texte 7">
            <a:extLst>
              <a:ext uri="{FF2B5EF4-FFF2-40B4-BE49-F238E27FC236}">
                <a16:creationId xmlns=""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sp>
        <p:nvSpPr>
          <p:cNvPr id="20" name="Espace réservé du pied de page 4">
            <a:extLst>
              <a:ext uri="{FF2B5EF4-FFF2-40B4-BE49-F238E27FC236}">
                <a16:creationId xmlns=""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13/10/2020</a:t>
            </a:fld>
            <a:endParaRPr lang="fr-FR" cap="all" dirty="0"/>
          </a:p>
        </p:txBody>
      </p:sp>
      <p:sp>
        <p:nvSpPr>
          <p:cNvPr id="25" name="Titre 18">
            <a:extLst>
              <a:ext uri="{FF2B5EF4-FFF2-40B4-BE49-F238E27FC236}">
                <a16:creationId xmlns=""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p>
            <a:r>
              <a:rPr lang="fr-FR" dirty="0"/>
              <a:t>Sommaire</a:t>
            </a:r>
          </a:p>
        </p:txBody>
      </p:sp>
      <p:sp>
        <p:nvSpPr>
          <p:cNvPr id="26" name="Espace réservé du pied de page 4">
            <a:extLst>
              <a:ext uri="{FF2B5EF4-FFF2-40B4-BE49-F238E27FC236}">
                <a16:creationId xmlns=""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13/10/2020</a:t>
            </a:fld>
            <a:endParaRPr lang="fr-FR" cap="all" dirty="0"/>
          </a:p>
        </p:txBody>
      </p:sp>
      <p:sp>
        <p:nvSpPr>
          <p:cNvPr id="26" name="Espace réservé du pied de page 4">
            <a:extLst>
              <a:ext uri="{FF2B5EF4-FFF2-40B4-BE49-F238E27FC236}">
                <a16:creationId xmlns=""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13/10/2020</a:t>
            </a:fld>
            <a:endParaRPr lang="fr-FR" cap="all" dirty="0"/>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sp>
        <p:nvSpPr>
          <p:cNvPr id="20" name="Espace réservé du pied de page 4">
            <a:extLst>
              <a:ext uri="{FF2B5EF4-FFF2-40B4-BE49-F238E27FC236}">
                <a16:creationId xmlns=""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13/10/2020</a:t>
            </a:fld>
            <a:endParaRPr lang="fr-FR" cap="all" dirty="0"/>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sp>
        <p:nvSpPr>
          <p:cNvPr id="20" name="Espace réservé du pied de page 4">
            <a:extLst>
              <a:ext uri="{FF2B5EF4-FFF2-40B4-BE49-F238E27FC236}">
                <a16:creationId xmlns=""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13/10/2020</a:t>
            </a:fld>
            <a:endParaRPr lang="fr-FR" cap="all" dirty="0"/>
          </a:p>
        </p:txBody>
      </p:sp>
      <p:sp>
        <p:nvSpPr>
          <p:cNvPr id="14" name="Espace réservé du numéro de diapositive 5">
            <a:extLst>
              <a:ext uri="{FF2B5EF4-FFF2-40B4-BE49-F238E27FC236}">
                <a16:creationId xmlns=""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 xmlns:a16="http://schemas.microsoft.com/office/drawing/2014/main" id="{4D728EC0-9FC5-AB4E-B907-86A468EF1E2A}"/>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9" name="Image 8">
            <a:extLst>
              <a:ext uri="{FF2B5EF4-FFF2-40B4-BE49-F238E27FC236}">
                <a16:creationId xmlns="" xmlns:a16="http://schemas.microsoft.com/office/drawing/2014/main" id="{47341022-4BF6-2D4C-9E0A-6B116721E119}"/>
              </a:ext>
            </a:extLst>
          </p:cNvPr>
          <p:cNvPicPr>
            <a:picLocks noChangeAspect="1"/>
          </p:cNvPicPr>
          <p:nvPr userDrawn="1"/>
        </p:nvPicPr>
        <p:blipFill>
          <a:blip r:embed="rId2"/>
          <a:stretch>
            <a:fillRect/>
          </a:stretch>
        </p:blipFill>
        <p:spPr>
          <a:xfrm>
            <a:off x="323528" y="355127"/>
            <a:ext cx="1368152" cy="1451468"/>
          </a:xfrm>
          <a:prstGeom prst="rect">
            <a:avLst/>
          </a:prstGeom>
        </p:spPr>
      </p:pic>
      <p:pic>
        <p:nvPicPr>
          <p:cNvPr id="8" name="Image 7" descr="C:\Users\lgarzaro-adc\AppData\Local\Microsoft\Windows\INetCache\Content.Word\MIN_Economie_Finances_Relance_rvb.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355127"/>
            <a:ext cx="1584176" cy="1425476"/>
          </a:xfrm>
          <a:prstGeom prst="rect">
            <a:avLst/>
          </a:prstGeom>
          <a:noFill/>
          <a:ln>
            <a:noFill/>
          </a:ln>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13/10/2020</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13/10/2020</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 xmlns:a16="http://schemas.microsoft.com/office/drawing/2014/main" id="{8CCCC0C2-7A3A-B544-9342-3DB3D7D81EE9}"/>
              </a:ext>
            </a:extLst>
          </p:cNvPr>
          <p:cNvPicPr>
            <a:picLocks noChangeAspect="1"/>
          </p:cNvPicPr>
          <p:nvPr userDrawn="1"/>
        </p:nvPicPr>
        <p:blipFill>
          <a:blip r:embed="rId2"/>
          <a:stretch>
            <a:fillRect/>
          </a:stretch>
        </p:blipFill>
        <p:spPr>
          <a:xfrm>
            <a:off x="755576" y="556101"/>
            <a:ext cx="2782861" cy="2952328"/>
          </a:xfrm>
          <a:prstGeom prst="rect">
            <a:avLst/>
          </a:prstGeom>
        </p:spPr>
      </p:pic>
      <p:pic>
        <p:nvPicPr>
          <p:cNvPr id="9" name="Image 8" descr="C:\Users\lgarzaro-adc\AppData\Local\Microsoft\Windows\INetCache\Content.Word\MIN_Economie_Finances_Relance_rvb.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6096" y="556101"/>
            <a:ext cx="3426053" cy="2952327"/>
          </a:xfrm>
          <a:prstGeom prst="rect">
            <a:avLst/>
          </a:prstGeom>
          <a:noFill/>
          <a:ln>
            <a:noFill/>
          </a:ln>
        </p:spPr>
      </p:pic>
    </p:spTree>
    <p:extLst>
      <p:ext uri="{BB962C8B-B14F-4D97-AF65-F5344CB8AC3E}">
        <p14:creationId xmlns:p14="http://schemas.microsoft.com/office/powerpoint/2010/main" val="2127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endParaRPr lang="fr-FR" sz="1400" b="1" dirty="0">
              <a:solidFill>
                <a:schemeClr val="tx2"/>
              </a:solidFill>
            </a:endParaRP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 xmlns:a16="http://schemas.microsoft.com/office/drawing/2014/main" id="{59FB2B3E-557E-DB42-9DB7-D6A72FD3ABE4}"/>
              </a:ext>
            </a:extLst>
          </p:cNvPr>
          <p:cNvSpPr>
            <a:spLocks noGrp="1"/>
          </p:cNvSpPr>
          <p:nvPr>
            <p:ph type="title"/>
          </p:nvPr>
        </p:nvSpPr>
        <p:spPr>
          <a:xfrm>
            <a:off x="323850" y="771550"/>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r>
              <a:rPr lang="fr-FR" cap="all" dirty="0"/>
              <a:t>07/10/2020</a:t>
            </a:r>
          </a:p>
        </p:txBody>
      </p:sp>
      <p:cxnSp>
        <p:nvCxnSpPr>
          <p:cNvPr id="9" name="Connecteur droit 8">
            <a:extLst>
              <a:ext uri="{FF2B5EF4-FFF2-40B4-BE49-F238E27FC236}">
                <a16:creationId xmlns="" xmlns:a16="http://schemas.microsoft.com/office/drawing/2014/main" id="{E071FEB6-0E77-DD46-9DA0-C52EF51FC7F3}"/>
              </a:ext>
            </a:extLst>
          </p:cNvPr>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 xmlns:a16="http://schemas.microsoft.com/office/drawing/2014/main" id="{D524F7E9-2432-D545-9BD8-19EC1270D553}"/>
              </a:ext>
            </a:extLst>
          </p:cNvPr>
          <p:cNvPicPr>
            <a:picLocks noChangeAspect="1"/>
          </p:cNvPicPr>
          <p:nvPr userDrawn="1"/>
        </p:nvPicPr>
        <p:blipFill>
          <a:blip r:embed="rId10"/>
          <a:stretch>
            <a:fillRect/>
          </a:stretch>
        </p:blipFill>
        <p:spPr>
          <a:xfrm>
            <a:off x="323528" y="171044"/>
            <a:ext cx="442168" cy="469095"/>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377825" marR="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sz="18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impots.gouv.fr/portail/node/13593"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t>13/10/2020</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a:t>
            </a:r>
            <a:r>
              <a:rPr lang="fr-FR" sz="2400" dirty="0" smtClean="0"/>
              <a:t>pour </a:t>
            </a:r>
            <a:r>
              <a:rPr lang="fr-FR" sz="2400" dirty="0"/>
              <a:t>les travailleurs indépendants des secteurs en fermeture administrative</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Une réduction de </a:t>
            </a:r>
            <a:r>
              <a:rPr lang="fr-FR" sz="1100" b="1" dirty="0">
                <a:solidFill>
                  <a:schemeClr val="tx2"/>
                </a:solidFill>
              </a:rPr>
              <a:t>1 800 euros </a:t>
            </a:r>
            <a:r>
              <a:rPr lang="fr-FR" sz="1000" dirty="0"/>
              <a:t>sur les cotisations sociales dues au titre de 2020 ou une déduction des recettes de mars à juin pour les </a:t>
            </a:r>
            <a:r>
              <a:rPr lang="fr-FR" sz="1000" dirty="0" err="1"/>
              <a:t>microentrepreneurs</a:t>
            </a:r>
            <a:endParaRPr lang="fr-FR" sz="1000" dirty="0"/>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2931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 xmlns:a16="http://schemas.microsoft.com/office/drawing/2014/main" id="{0F70F419-4813-D049-92EB-F7F13F07C60B}"/>
              </a:ext>
            </a:extLst>
          </p:cNvPr>
          <p:cNvSpPr/>
          <p:nvPr/>
        </p:nvSpPr>
        <p:spPr>
          <a:xfrm>
            <a:off x="3177128" y="2589031"/>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Au moins 50% </a:t>
            </a:r>
            <a:r>
              <a:rPr lang="fr-FR" sz="1000" dirty="0"/>
              <a:t>du </a:t>
            </a:r>
            <a:r>
              <a:rPr lang="fr-FR" sz="1000" dirty="0" smtClean="0"/>
              <a:t>chiffre </a:t>
            </a:r>
            <a:r>
              <a:rPr lang="fr-FR" sz="1000" dirty="0"/>
              <a:t>d’affaires doit relever d’un secteur de l’annexe 1 du décret fonds de solidarité, quel que soit le code NAF de l’entreprise</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8" y="3293142"/>
            <a:ext cx="5571031" cy="605294"/>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 travailleur indépendant déclare cette réduction lors de sa déclaration de revenus en 2021</a:t>
            </a:r>
          </a:p>
          <a:p>
            <a:pPr marL="177800" lvl="1" indent="-177800">
              <a:spcAft>
                <a:spcPts val="200"/>
              </a:spcAft>
              <a:buFont typeface="Arial" panose="020B0604020202020204" pitchFamily="34" charset="0"/>
              <a:buChar char="•"/>
            </a:pPr>
            <a:r>
              <a:rPr lang="fr-FR" sz="1000" dirty="0"/>
              <a:t>Il peut en bénéficier dès maintenant s’il réduit son revenu estimé 2020 de </a:t>
            </a:r>
            <a:r>
              <a:rPr lang="fr-FR" sz="1100" b="1" dirty="0">
                <a:solidFill>
                  <a:schemeClr val="tx2"/>
                </a:solidFill>
              </a:rPr>
              <a:t>3 500 euros</a:t>
            </a:r>
            <a:endParaRPr lang="fr-FR" sz="1000" b="1" dirty="0">
              <a:solidFill>
                <a:schemeClr val="tx2"/>
              </a:solidFill>
            </a:endParaRPr>
          </a:p>
          <a:p>
            <a:pPr marL="0" lvl="1" indent="0">
              <a:spcBef>
                <a:spcPts val="0"/>
              </a:spcBef>
              <a:spcAft>
                <a:spcPts val="500"/>
              </a:spcAft>
              <a:buNone/>
            </a:pPr>
            <a:r>
              <a:rPr lang="fr-FR" sz="800" i="1" dirty="0"/>
              <a:t>NB : des modalités particulières sont prévues pour les artistes-auteurs</a:t>
            </a:r>
          </a:p>
        </p:txBody>
      </p:sp>
    </p:spTree>
    <p:extLst>
      <p:ext uri="{BB962C8B-B14F-4D97-AF65-F5344CB8AC3E}">
        <p14:creationId xmlns:p14="http://schemas.microsoft.com/office/powerpoint/2010/main" val="140032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a:xfrm>
            <a:off x="359568" y="735616"/>
            <a:ext cx="8424863" cy="539991"/>
          </a:xfrm>
        </p:spPr>
        <p:txBody>
          <a:bodyPr>
            <a:normAutofit/>
          </a:bodyPr>
          <a:lstStyle/>
          <a:p>
            <a:r>
              <a:rPr lang="fr-FR" sz="2400" dirty="0"/>
              <a:t>Quel bilan?</a:t>
            </a:r>
            <a:endParaRPr lang="fr-FR" altLang="fr-FR" sz="2400" dirty="0"/>
          </a:p>
        </p:txBody>
      </p:sp>
      <p:sp>
        <p:nvSpPr>
          <p:cNvPr id="15" name="Espace réservé du contenu 1">
            <a:extLst>
              <a:ext uri="{FF2B5EF4-FFF2-40B4-BE49-F238E27FC236}">
                <a16:creationId xmlns="" xmlns:a16="http://schemas.microsoft.com/office/drawing/2014/main" id="{B20A1867-1E60-D245-99DB-E43203AE27BB}"/>
              </a:ext>
            </a:extLst>
          </p:cNvPr>
          <p:cNvSpPr txBox="1">
            <a:spLocks/>
          </p:cNvSpPr>
          <p:nvPr/>
        </p:nvSpPr>
        <p:spPr bwMode="gray">
          <a:xfrm>
            <a:off x="323528" y="1275607"/>
            <a:ext cx="8496943" cy="936103"/>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000" dirty="0"/>
              <a:t>Le dispositif est en cours d’application. Les montants sont donc des prévisions. Ils n’intègrent pas l’élargissement des périmètres annoncé le 8 octobre </a:t>
            </a:r>
            <a:r>
              <a:rPr lang="fr-FR" sz="1000" dirty="0" smtClean="0"/>
              <a:t>dernier, qui devrait profiter à </a:t>
            </a:r>
            <a:r>
              <a:rPr lang="fr-FR" sz="1100" b="1" dirty="0">
                <a:solidFill>
                  <a:schemeClr val="tx2"/>
                </a:solidFill>
              </a:rPr>
              <a:t>30 000 entreprises supplémentaires</a:t>
            </a:r>
            <a:r>
              <a:rPr lang="fr-FR" sz="1000" dirty="0" smtClean="0"/>
              <a:t>.</a:t>
            </a:r>
            <a:endParaRPr lang="fr-FR" sz="1000" dirty="0"/>
          </a:p>
          <a:p>
            <a:pPr marL="357188" indent="-179388">
              <a:buFont typeface="Symbol" panose="05050102010706020507" pitchFamily="18" charset="2"/>
              <a:buChar char="Þ"/>
            </a:pPr>
            <a:r>
              <a:rPr lang="fr-FR" sz="1000" dirty="0"/>
              <a:t>Employeurs  : </a:t>
            </a:r>
            <a:r>
              <a:rPr lang="fr-FR" sz="1100" b="1" dirty="0">
                <a:solidFill>
                  <a:schemeClr val="tx2"/>
                </a:solidFill>
              </a:rPr>
              <a:t>4,3 Md€, 388 000 employeurs</a:t>
            </a:r>
          </a:p>
          <a:p>
            <a:pPr marL="357188" indent="-179388">
              <a:buFont typeface="Symbol" panose="05050102010706020507" pitchFamily="18" charset="2"/>
              <a:buChar char="Þ"/>
            </a:pPr>
            <a:r>
              <a:rPr lang="fr-FR" sz="1000" dirty="0"/>
              <a:t>Travailleurs indépendants : </a:t>
            </a:r>
            <a:r>
              <a:rPr lang="fr-FR" sz="1100" b="1" dirty="0">
                <a:solidFill>
                  <a:schemeClr val="tx2"/>
                </a:solidFill>
              </a:rPr>
              <a:t>0,9 Md€, 400 000 travailleurs </a:t>
            </a:r>
            <a:r>
              <a:rPr lang="fr-FR" sz="1100" b="1" dirty="0" smtClean="0">
                <a:solidFill>
                  <a:schemeClr val="tx2"/>
                </a:solidFill>
              </a:rPr>
              <a:t>indépendants</a:t>
            </a:r>
            <a:endParaRPr lang="fr-FR" sz="1100" b="1" dirty="0">
              <a:solidFill>
                <a:schemeClr val="tx2"/>
              </a:solidFill>
            </a:endParaRPr>
          </a:p>
          <a:p>
            <a:pPr marL="357188" indent="-179388">
              <a:buFont typeface="Symbol" panose="05050102010706020507" pitchFamily="18" charset="2"/>
              <a:buChar char="Þ"/>
            </a:pPr>
            <a:r>
              <a:rPr lang="fr-FR" sz="1000" dirty="0"/>
              <a:t>Coût total : </a:t>
            </a:r>
            <a:r>
              <a:rPr lang="fr-FR" sz="1100" b="1" dirty="0">
                <a:solidFill>
                  <a:schemeClr val="tx2"/>
                </a:solidFill>
              </a:rPr>
              <a:t>5,2 Md€</a:t>
            </a:r>
          </a:p>
          <a:p>
            <a:endParaRPr lang="fr-FR" sz="1000" dirty="0"/>
          </a:p>
          <a:p>
            <a:endParaRPr lang="fr-FR" sz="1000" dirty="0"/>
          </a:p>
          <a:p>
            <a:endParaRPr lang="fr-FR" sz="1000" dirty="0"/>
          </a:p>
          <a:p>
            <a:endParaRPr lang="fr-FR" sz="1000" dirty="0"/>
          </a:p>
          <a:p>
            <a:endParaRPr lang="fr-FR" sz="1050" dirty="0"/>
          </a:p>
          <a:p>
            <a:endParaRPr lang="fr-FR" sz="1050" dirty="0"/>
          </a:p>
        </p:txBody>
      </p:sp>
      <p:graphicFrame>
        <p:nvGraphicFramePr>
          <p:cNvPr id="12" name="Graphique 11">
            <a:extLst>
              <a:ext uri="{FF2B5EF4-FFF2-40B4-BE49-F238E27FC236}">
                <a16:creationId xmlns="" xmlns:a16="http://schemas.microsoft.com/office/drawing/2014/main" id="{72AF20F1-7DE7-4975-A569-89C62AC4536D}"/>
              </a:ext>
            </a:extLst>
          </p:cNvPr>
          <p:cNvGraphicFramePr>
            <a:graphicFrameLocks/>
          </p:cNvGraphicFramePr>
          <p:nvPr>
            <p:extLst>
              <p:ext uri="{D42A27DB-BD31-4B8C-83A1-F6EECF244321}">
                <p14:modId xmlns:p14="http://schemas.microsoft.com/office/powerpoint/2010/main" val="3954627666"/>
              </p:ext>
            </p:extLst>
          </p:nvPr>
        </p:nvGraphicFramePr>
        <p:xfrm>
          <a:off x="-540568" y="2252098"/>
          <a:ext cx="6264696" cy="2612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a:extLst>
              <a:ext uri="{FF2B5EF4-FFF2-40B4-BE49-F238E27FC236}">
                <a16:creationId xmlns="" xmlns:a16="http://schemas.microsoft.com/office/drawing/2014/main" id="{FB4FEEE5-D5F8-4650-B257-B1A78294DA51}"/>
              </a:ext>
            </a:extLst>
          </p:cNvPr>
          <p:cNvGraphicFramePr>
            <a:graphicFrameLocks/>
          </p:cNvGraphicFramePr>
          <p:nvPr>
            <p:extLst>
              <p:ext uri="{D42A27DB-BD31-4B8C-83A1-F6EECF244321}">
                <p14:modId xmlns:p14="http://schemas.microsoft.com/office/powerpoint/2010/main" val="2132813920"/>
              </p:ext>
            </p:extLst>
          </p:nvPr>
        </p:nvGraphicFramePr>
        <p:xfrm>
          <a:off x="4932040" y="2324106"/>
          <a:ext cx="3096344" cy="2540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74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4" name="Espace réservé de la date 3"/>
          <p:cNvSpPr>
            <a:spLocks noGrp="1"/>
          </p:cNvSpPr>
          <p:nvPr>
            <p:ph type="dt" sz="half" idx="2"/>
          </p:nvPr>
        </p:nvSpPr>
        <p:spPr/>
        <p:txBody>
          <a:bodyPr/>
          <a:lstStyle/>
          <a:p>
            <a:fld id="{EA8FAAC2-ECC7-674E-BA6D-9C8C798446C6}" type="datetime1">
              <a:rPr lang="fr-FR" cap="all" smtClean="0"/>
              <a:t>13/10/2020</a:t>
            </a:fld>
            <a:endParaRPr lang="fr-FR" cap="all" dirty="0"/>
          </a:p>
        </p:txBody>
      </p:sp>
      <p:sp>
        <p:nvSpPr>
          <p:cNvPr id="6" name="Titre 5"/>
          <p:cNvSpPr>
            <a:spLocks noGrp="1"/>
          </p:cNvSpPr>
          <p:nvPr>
            <p:ph type="title"/>
          </p:nvPr>
        </p:nvSpPr>
        <p:spPr/>
        <p:txBody>
          <a:bodyPr/>
          <a:lstStyle/>
          <a:p>
            <a:pPr marL="357188" indent="-357188">
              <a:buNone/>
            </a:pPr>
            <a:r>
              <a:rPr lang="fr-FR" dirty="0"/>
              <a:t>2.Reports d’échéance et </a:t>
            </a:r>
            <a:br>
              <a:rPr lang="fr-FR" dirty="0"/>
            </a:br>
            <a:r>
              <a:rPr lang="fr-FR" dirty="0"/>
              <a:t>plans d’étalement des dettes</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56590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61E1AACB-4332-9C46-A504-2E9F0F1F90B9}"/>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3" name="Espace réservé de la date 2">
            <a:extLst>
              <a:ext uri="{FF2B5EF4-FFF2-40B4-BE49-F238E27FC236}">
                <a16:creationId xmlns="" xmlns:a16="http://schemas.microsoft.com/office/drawing/2014/main" id="{6F9E746B-70A8-8D46-92E7-7A45AA05F24B}"/>
              </a:ext>
            </a:extLst>
          </p:cNvPr>
          <p:cNvSpPr>
            <a:spLocks noGrp="1"/>
          </p:cNvSpPr>
          <p:nvPr>
            <p:ph type="dt" sz="half" idx="2"/>
          </p:nvPr>
        </p:nvSpPr>
        <p:spPr/>
        <p:txBody>
          <a:bodyPr/>
          <a:lstStyle/>
          <a:p>
            <a:r>
              <a:rPr lang="fr-FR" cap="all"/>
              <a:t>07/10/2020</a:t>
            </a:r>
            <a:endParaRPr lang="fr-FR" cap="all" dirty="0"/>
          </a:p>
        </p:txBody>
      </p:sp>
      <p:sp>
        <p:nvSpPr>
          <p:cNvPr id="5" name="Titre 4">
            <a:extLst>
              <a:ext uri="{FF2B5EF4-FFF2-40B4-BE49-F238E27FC236}">
                <a16:creationId xmlns="" xmlns:a16="http://schemas.microsoft.com/office/drawing/2014/main" id="{3592EF32-DD71-124F-A45C-7ADC0C802C77}"/>
              </a:ext>
            </a:extLst>
          </p:cNvPr>
          <p:cNvSpPr>
            <a:spLocks noGrp="1"/>
          </p:cNvSpPr>
          <p:nvPr>
            <p:ph type="title"/>
          </p:nvPr>
        </p:nvSpPr>
        <p:spPr/>
        <p:txBody>
          <a:bodyPr>
            <a:noAutofit/>
          </a:bodyPr>
          <a:lstStyle/>
          <a:p>
            <a:r>
              <a:rPr lang="fr-FR" altLang="fr-FR" sz="2400" dirty="0"/>
              <a:t>Des reports d’échéances fiscales </a:t>
            </a:r>
            <a:br>
              <a:rPr lang="fr-FR" altLang="fr-FR" sz="2400" dirty="0"/>
            </a:br>
            <a:r>
              <a:rPr lang="fr-FR" altLang="fr-FR" sz="2400" dirty="0"/>
              <a:t>et des mesures de soutien de large ampleur</a:t>
            </a:r>
            <a:endParaRPr lang="fr-FR" sz="2400" dirty="0"/>
          </a:p>
        </p:txBody>
      </p:sp>
      <p:sp>
        <p:nvSpPr>
          <p:cNvPr id="7" name="Espace réservé du texte 6">
            <a:extLst>
              <a:ext uri="{FF2B5EF4-FFF2-40B4-BE49-F238E27FC236}">
                <a16:creationId xmlns="" xmlns:a16="http://schemas.microsoft.com/office/drawing/2014/main" id="{8DE68671-AFD5-F742-966D-9F6BEF95A90E}"/>
              </a:ext>
            </a:extLst>
          </p:cNvPr>
          <p:cNvSpPr>
            <a:spLocks noGrp="1"/>
          </p:cNvSpPr>
          <p:nvPr>
            <p:ph type="body" sz="quarter" idx="14"/>
          </p:nvPr>
        </p:nvSpPr>
        <p:spPr/>
        <p:txBody>
          <a:bodyPr/>
          <a:lstStyle/>
          <a:p>
            <a:pPr marL="263525" indent="-171450">
              <a:buFont typeface="Arial" panose="020B0604020202020204" pitchFamily="34" charset="0"/>
              <a:buChar char="•"/>
            </a:pPr>
            <a:r>
              <a:rPr lang="fr-FR" altLang="fr-FR" sz="1000" dirty="0"/>
              <a:t>Report au </a:t>
            </a:r>
            <a:r>
              <a:rPr lang="fr-FR" altLang="fr-FR" sz="1100" b="1" dirty="0">
                <a:solidFill>
                  <a:schemeClr val="tx2"/>
                </a:solidFill>
              </a:rPr>
              <a:t>30 juin 2020 </a:t>
            </a:r>
            <a:r>
              <a:rPr lang="fr-FR" altLang="fr-FR" sz="1000" dirty="0"/>
              <a:t>de toutes les échéances déclaratives et de paiement de mai (déclarations de résultats, solde d'impôt sur les sociétés, déclaration de CVAE…)</a:t>
            </a:r>
          </a:p>
          <a:p>
            <a:pPr marL="263525" indent="-171450">
              <a:buFont typeface="Arial" panose="020B0604020202020204" pitchFamily="34" charset="0"/>
              <a:buChar char="•"/>
            </a:pPr>
            <a:r>
              <a:rPr lang="fr-FR" altLang="fr-FR" sz="1000" dirty="0"/>
              <a:t>Report sur demande de 3 mois du règlement des autres échéances d'impôts directs intervenues entre mars et juin (acomptes d'IS et de taxe sur les salaires essentiellement)</a:t>
            </a:r>
          </a:p>
          <a:p>
            <a:pPr marL="263525" indent="-171450">
              <a:buFont typeface="Arial" panose="020B0604020202020204" pitchFamily="34" charset="0"/>
              <a:buChar char="•"/>
            </a:pPr>
            <a:r>
              <a:rPr lang="fr-FR" altLang="fr-FR" sz="1000" dirty="0"/>
              <a:t>Report automatique du paiement de la cotisation foncière des entreprises (CFE) du </a:t>
            </a:r>
            <a:r>
              <a:rPr lang="fr-FR" altLang="fr-FR" sz="1100" b="1" dirty="0">
                <a:solidFill>
                  <a:schemeClr val="tx2"/>
                </a:solidFill>
              </a:rPr>
              <a:t>15 juin au 15 décembre 2020 </a:t>
            </a:r>
            <a:r>
              <a:rPr lang="fr-FR" altLang="fr-FR" sz="1000" dirty="0"/>
              <a:t>pour les entreprises exerçant une activité relevant des secteurs les plus touchés (tourisme, hôtellerie, restauration, sport, culture, transport aérien et évènementiel).</a:t>
            </a:r>
          </a:p>
          <a:p>
            <a:pPr marL="263525" indent="-171450">
              <a:buFont typeface="Arial" panose="020B0604020202020204" pitchFamily="34" charset="0"/>
              <a:buChar char="•"/>
            </a:pPr>
            <a:r>
              <a:rPr lang="fr-FR" altLang="fr-FR" sz="1000" dirty="0"/>
              <a:t>Possibilité offerte aux entreprises de moduler le montant des acomptes d’IS et de CVAE à payer en fonction du résultat prévisionnel de l’exercice en cours avec prise compte de marges d’erreur.</a:t>
            </a:r>
          </a:p>
          <a:p>
            <a:pPr marL="263525" indent="-171450">
              <a:buFont typeface="Arial" panose="020B0604020202020204" pitchFamily="34" charset="0"/>
              <a:buChar char="•"/>
            </a:pPr>
            <a:r>
              <a:rPr lang="fr-FR" altLang="fr-FR" sz="1000" dirty="0"/>
              <a:t>Restitution accélérée des crédits d’impôt à échéance</a:t>
            </a:r>
          </a:p>
          <a:p>
            <a:pPr marL="263525" indent="-171450">
              <a:buFont typeface="Arial" panose="020B0604020202020204" pitchFamily="34" charset="0"/>
              <a:buChar char="•"/>
            </a:pPr>
            <a:r>
              <a:rPr lang="fr-FR" altLang="fr-FR" sz="1000" dirty="0"/>
              <a:t>Restitution anticipée pour les soldes des créances de report en arrière de déficit (carry-back)</a:t>
            </a:r>
          </a:p>
          <a:p>
            <a:pPr marL="263525" indent="-171450">
              <a:buFont typeface="Arial" panose="020B0604020202020204" pitchFamily="34" charset="0"/>
              <a:buChar char="•"/>
            </a:pPr>
            <a:r>
              <a:rPr lang="fr-FR" altLang="fr-FR" sz="1000" dirty="0"/>
              <a:t>Possibilité offerte aux entreprises de recourir en TVA au dispositif réservé aux périodes de congés payés, pour déclarer et payer la TVA due au titre des mois de mars et avril 2020 (acompte de TVA de </a:t>
            </a:r>
            <a:r>
              <a:rPr lang="fr-FR" altLang="fr-FR" sz="1100" b="1" dirty="0">
                <a:solidFill>
                  <a:schemeClr val="tx2"/>
                </a:solidFill>
              </a:rPr>
              <a:t>80 %</a:t>
            </a:r>
            <a:r>
              <a:rPr lang="fr-FR" altLang="fr-FR" sz="1000" dirty="0"/>
              <a:t> à régulariser).</a:t>
            </a:r>
          </a:p>
          <a:p>
            <a:pPr marL="92075" indent="0">
              <a:buNone/>
            </a:pPr>
            <a:r>
              <a:rPr lang="fr-FR" altLang="fr-FR" sz="1000" dirty="0"/>
              <a:t>=&gt; Au total, l’effort de l’État sur le volet fiscal a porté sur </a:t>
            </a:r>
            <a:r>
              <a:rPr lang="fr-FR" altLang="fr-FR" sz="1100" b="1" dirty="0">
                <a:solidFill>
                  <a:schemeClr val="tx2"/>
                </a:solidFill>
              </a:rPr>
              <a:t>16,6 Md€ dont 2,9 Md€ </a:t>
            </a:r>
            <a:r>
              <a:rPr lang="fr-FR" altLang="fr-FR" sz="1000" dirty="0"/>
              <a:t>de report d’échéance. </a:t>
            </a:r>
          </a:p>
          <a:p>
            <a:endParaRPr lang="fr-FR" sz="1000" dirty="0"/>
          </a:p>
        </p:txBody>
      </p:sp>
    </p:spTree>
    <p:extLst>
      <p:ext uri="{BB962C8B-B14F-4D97-AF65-F5344CB8AC3E}">
        <p14:creationId xmlns:p14="http://schemas.microsoft.com/office/powerpoint/2010/main" val="348283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a:bodyPr>
          <a:lstStyle/>
          <a:p>
            <a:r>
              <a:rPr lang="fr-FR" sz="2400" dirty="0"/>
              <a:t>Le report des échéances sociales</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3147814"/>
            <a:ext cx="2556471" cy="405046"/>
          </a:xfrm>
        </p:spPr>
        <p:txBody>
          <a:bodyPr/>
          <a:lstStyle/>
          <a:p>
            <a:pPr marL="92075" indent="0">
              <a:spcAft>
                <a:spcPts val="0"/>
              </a:spcAft>
              <a:buNone/>
            </a:pPr>
            <a:r>
              <a:rPr lang="fr-FR" sz="1200" b="1" dirty="0">
                <a:solidFill>
                  <a:schemeClr val="tx2"/>
                </a:solidFill>
              </a:rPr>
              <a:t>Quel dispositif pour les travailleurs indépendants?</a:t>
            </a:r>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900153" cy="276999"/>
          </a:xfrm>
          <a:prstGeom prst="rect">
            <a:avLst/>
          </a:prstGeom>
        </p:spPr>
        <p:txBody>
          <a:bodyPr wrap="none">
            <a:spAutoFit/>
          </a:bodyPr>
          <a:lstStyle/>
          <a:p>
            <a:pPr>
              <a:spcAft>
                <a:spcPts val="5100"/>
              </a:spcAft>
            </a:pPr>
            <a:r>
              <a:rPr lang="fr-FR" sz="1200" b="1" dirty="0">
                <a:solidFill>
                  <a:schemeClr val="tx2"/>
                </a:solidFill>
              </a:rPr>
              <a:t>Quel dispositif pour les employeurs?</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146193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a:solidFill>
                  <a:schemeClr val="tx2"/>
                </a:solidFill>
              </a:rPr>
              <a:t>Du 15 mars au mois de mai : </a:t>
            </a:r>
            <a:r>
              <a:rPr lang="fr-FR" sz="1000" dirty="0"/>
              <a:t>report de cotisations salariales et patronales actionné </a:t>
            </a:r>
            <a:br>
              <a:rPr lang="fr-FR" sz="1000" dirty="0"/>
            </a:br>
            <a:r>
              <a:rPr lang="fr-FR" sz="1000" dirty="0"/>
              <a:t>sans aucune formalité pour tous, sauf conditions spécifiques aux grandes entreprises : </a:t>
            </a:r>
            <a:br>
              <a:rPr lang="fr-FR" sz="1000" dirty="0"/>
            </a:br>
            <a:r>
              <a:rPr lang="fr-FR" sz="1000" dirty="0"/>
              <a:t>le report est de droit et l’absence de paiement partiel ou total vaut report </a:t>
            </a:r>
          </a:p>
          <a:p>
            <a:pPr marL="177800" lvl="1" indent="-174625">
              <a:spcAft>
                <a:spcPts val="200"/>
              </a:spcAft>
              <a:buFont typeface="Arial" panose="020B0604020202020204" pitchFamily="34" charset="0"/>
              <a:buChar char="•"/>
            </a:pPr>
            <a:r>
              <a:rPr lang="fr-FR" sz="1100" b="1" dirty="0">
                <a:solidFill>
                  <a:schemeClr val="tx2"/>
                </a:solidFill>
              </a:rPr>
              <a:t>De juin à août: </a:t>
            </a:r>
            <a:r>
              <a:rPr lang="fr-FR" sz="1000" dirty="0"/>
              <a:t>le report est resté de droit, sous réserve d’une demande en ligne préalable et pour les seules cotisations patronales depuis juillet. Les reports restent possibles pour les zones et secteurs sous restrictions</a:t>
            </a:r>
          </a:p>
          <a:p>
            <a:pPr marL="177800" lvl="1" indent="-174625">
              <a:spcAft>
                <a:spcPts val="200"/>
              </a:spcAft>
              <a:buFont typeface="Arial" panose="020B0604020202020204" pitchFamily="34" charset="0"/>
              <a:buChar char="•"/>
            </a:pPr>
            <a:r>
              <a:rPr lang="fr-FR" sz="1100" b="1" dirty="0">
                <a:solidFill>
                  <a:schemeClr val="tx2"/>
                </a:solidFill>
              </a:rPr>
              <a:t>Depuis septembre </a:t>
            </a:r>
            <a:r>
              <a:rPr lang="fr-FR" sz="1000" dirty="0"/>
              <a:t>: le paiement normal a repris et les reports restent dans les conditions </a:t>
            </a:r>
            <a:br>
              <a:rPr lang="fr-FR" sz="1000" dirty="0"/>
            </a:br>
            <a:r>
              <a:rPr lang="fr-FR" sz="1000" dirty="0"/>
              <a:t>de droit commun. Les reports restent possibles pour les zones et secteurs sous restrictions</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147814"/>
            <a:ext cx="5571031" cy="425758"/>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L’ensemble des prélèvements a été suspendu entre le 20 mars et fin août</a:t>
            </a:r>
          </a:p>
          <a:p>
            <a:pPr marL="177800" lvl="1" indent="-177800">
              <a:spcAft>
                <a:spcPts val="200"/>
              </a:spcAft>
              <a:buFont typeface="Arial" panose="020B0604020202020204" pitchFamily="34" charset="0"/>
              <a:buChar char="•"/>
            </a:pPr>
            <a:r>
              <a:rPr lang="fr-FR" sz="1000" dirty="0"/>
              <a:t>Les prélèvements ont repris depuis début septembre</a:t>
            </a:r>
          </a:p>
        </p:txBody>
      </p:sp>
      <p:sp>
        <p:nvSpPr>
          <p:cNvPr id="9"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3972722"/>
            <a:ext cx="2556471" cy="405046"/>
          </a:xfrm>
        </p:spPr>
        <p:txBody>
          <a:bodyPr/>
          <a:lstStyle/>
          <a:p>
            <a:pPr marL="92075" indent="0">
              <a:spcAft>
                <a:spcPts val="0"/>
              </a:spcAft>
              <a:buNone/>
            </a:pPr>
            <a:r>
              <a:rPr lang="fr-FR" sz="1200" b="1" dirty="0">
                <a:solidFill>
                  <a:schemeClr val="tx2"/>
                </a:solidFill>
              </a:rPr>
              <a:t>Quelles actions complémentaires?</a:t>
            </a:r>
            <a:endParaRPr lang="fr-FR" dirty="0"/>
          </a:p>
        </p:txBody>
      </p:sp>
      <p:sp>
        <p:nvSpPr>
          <p:cNvPr id="12" name="Rectangle 11">
            <a:extLst>
              <a:ext uri="{FF2B5EF4-FFF2-40B4-BE49-F238E27FC236}">
                <a16:creationId xmlns="" xmlns:a16="http://schemas.microsoft.com/office/drawing/2014/main" id="{908DA646-C9E0-5F42-BFDF-FD71C1DB0126}"/>
              </a:ext>
            </a:extLst>
          </p:cNvPr>
          <p:cNvSpPr/>
          <p:nvPr/>
        </p:nvSpPr>
        <p:spPr>
          <a:xfrm>
            <a:off x="3177128" y="3859887"/>
            <a:ext cx="5571031" cy="759182"/>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Les reports de paiement n’ont fait l’objet ni de pénalités ni de majorations de retard</a:t>
            </a:r>
            <a:endParaRPr lang="fr-FR" sz="1000" strike="sngStrike" dirty="0"/>
          </a:p>
          <a:p>
            <a:pPr marL="177800" lvl="1" indent="-177800">
              <a:spcAft>
                <a:spcPts val="200"/>
              </a:spcAft>
              <a:buFont typeface="Arial" panose="020B0604020202020204" pitchFamily="34" charset="0"/>
              <a:buChar char="•"/>
            </a:pPr>
            <a:r>
              <a:rPr lang="fr-FR" sz="1000" dirty="0"/>
              <a:t>Les mises en demeure et le recouvrement forcé ont été suspendus pendant la période de l’état d’urgence sanitaire</a:t>
            </a:r>
          </a:p>
          <a:p>
            <a:pPr marL="177800" lvl="1" indent="-177800">
              <a:spcAft>
                <a:spcPts val="200"/>
              </a:spcAft>
              <a:buFont typeface="Arial" panose="020B0604020202020204" pitchFamily="34" charset="0"/>
              <a:buChar char="•"/>
            </a:pPr>
            <a:r>
              <a:rPr lang="fr-FR" sz="1000" dirty="0"/>
              <a:t>Des contacts ont été pris avec les grandes entreprises avant chaque échéance déclarative</a:t>
            </a:r>
          </a:p>
        </p:txBody>
      </p:sp>
    </p:spTree>
    <p:extLst>
      <p:ext uri="{BB962C8B-B14F-4D97-AF65-F5344CB8AC3E}">
        <p14:creationId xmlns:p14="http://schemas.microsoft.com/office/powerpoint/2010/main" val="55189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a:bodyPr>
          <a:lstStyle/>
          <a:p>
            <a:r>
              <a:rPr lang="fr-FR" sz="2400" dirty="0"/>
              <a:t>Le report des échéances sociales: quel premier bilan?</a:t>
            </a:r>
            <a:endParaRPr lang="fr-FR" altLang="fr-FR" sz="2400" dirty="0"/>
          </a:p>
        </p:txBody>
      </p:sp>
      <p:graphicFrame>
        <p:nvGraphicFramePr>
          <p:cNvPr id="8" name="Graphique 7"/>
          <p:cNvGraphicFramePr>
            <a:graphicFrameLocks/>
          </p:cNvGraphicFramePr>
          <p:nvPr>
            <p:extLst>
              <p:ext uri="{D42A27DB-BD31-4B8C-83A1-F6EECF244321}">
                <p14:modId xmlns:p14="http://schemas.microsoft.com/office/powerpoint/2010/main" val="1456253378"/>
              </p:ext>
            </p:extLst>
          </p:nvPr>
        </p:nvGraphicFramePr>
        <p:xfrm>
          <a:off x="1043608" y="1203598"/>
          <a:ext cx="6281117" cy="341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701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a:bodyPr>
          <a:lstStyle/>
          <a:p>
            <a:r>
              <a:rPr lang="fr-FR" sz="2400" dirty="0"/>
              <a:t>Le report des échéances sociales : quel premier bilan?</a:t>
            </a:r>
            <a:endParaRPr lang="fr-FR" altLang="fr-FR" sz="2400" dirty="0"/>
          </a:p>
        </p:txBody>
      </p:sp>
      <p:graphicFrame>
        <p:nvGraphicFramePr>
          <p:cNvPr id="8" name="Graphique 7">
            <a:extLst>
              <a:ext uri="{FF2B5EF4-FFF2-40B4-BE49-F238E27FC236}">
                <a16:creationId xmlns="" xmlns:a16="http://schemas.microsoft.com/office/drawing/2014/main" id="{FCEC67EA-FE33-4BA1-99C5-8FE4129C8551}"/>
              </a:ext>
            </a:extLst>
          </p:cNvPr>
          <p:cNvGraphicFramePr>
            <a:graphicFrameLocks/>
          </p:cNvGraphicFramePr>
          <p:nvPr>
            <p:extLst>
              <p:ext uri="{D42A27DB-BD31-4B8C-83A1-F6EECF244321}">
                <p14:modId xmlns:p14="http://schemas.microsoft.com/office/powerpoint/2010/main" val="2073421203"/>
              </p:ext>
            </p:extLst>
          </p:nvPr>
        </p:nvGraphicFramePr>
        <p:xfrm>
          <a:off x="-468560" y="1303339"/>
          <a:ext cx="6264696" cy="3435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 xmlns:a16="http://schemas.microsoft.com/office/drawing/2014/main" id="{E62E3B55-A3B9-432B-80D5-738708E13388}"/>
              </a:ext>
            </a:extLst>
          </p:cNvPr>
          <p:cNvGraphicFramePr>
            <a:graphicFrameLocks/>
          </p:cNvGraphicFramePr>
          <p:nvPr>
            <p:extLst>
              <p:ext uri="{D42A27DB-BD31-4B8C-83A1-F6EECF244321}">
                <p14:modId xmlns:p14="http://schemas.microsoft.com/office/powerpoint/2010/main" val="1848073247"/>
              </p:ext>
            </p:extLst>
          </p:nvPr>
        </p:nvGraphicFramePr>
        <p:xfrm>
          <a:off x="4860032" y="1340913"/>
          <a:ext cx="3240360" cy="3427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90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plans d’étalement des </a:t>
            </a:r>
            <a:r>
              <a:rPr lang="fr-FR" altLang="fr-FR" sz="2400" dirty="0"/>
              <a:t>dettes – </a:t>
            </a:r>
            <a:r>
              <a:rPr lang="fr-FR" sz="2400" dirty="0"/>
              <a:t>dettes fiscales et sociales</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859782"/>
            <a:ext cx="2556471" cy="571612"/>
          </a:xfrm>
        </p:spPr>
        <p:txBody>
          <a:bodyPr/>
          <a:lstStyle/>
          <a:p>
            <a:pPr marL="92075" indent="0">
              <a:spcAft>
                <a:spcPts val="0"/>
              </a:spcAft>
              <a:buNone/>
            </a:pPr>
            <a:r>
              <a:rPr lang="fr-FR" sz="1200" b="1" dirty="0">
                <a:solidFill>
                  <a:schemeClr val="tx2"/>
                </a:solidFill>
              </a:rPr>
              <a:t>Quel dispositif spécifique pour les entreprises disposant à la fois de dettes fiscales et sociales?</a:t>
            </a:r>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1394934" cy="276999"/>
          </a:xfrm>
          <a:prstGeom prst="rect">
            <a:avLst/>
          </a:prstGeom>
        </p:spPr>
        <p:txBody>
          <a:bodyPr wrap="none">
            <a:spAutoFit/>
          </a:bodyPr>
          <a:lstStyle/>
          <a:p>
            <a:pPr>
              <a:spcAft>
                <a:spcPts val="5100"/>
              </a:spcAft>
            </a:pPr>
            <a:r>
              <a:rPr lang="fr-FR" sz="1200" b="1" dirty="0">
                <a:solidFill>
                  <a:schemeClr val="tx2"/>
                </a:solidFill>
              </a:rPr>
              <a:t>Quel dispositif ?</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92845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L’ensemble des dettes fiscales et sociales peuvent faire l’objet de plans d’étalements exceptionnels pouvant atteindre </a:t>
            </a:r>
            <a:r>
              <a:rPr lang="fr-FR" altLang="fr-FR" sz="1100" b="1" dirty="0">
                <a:solidFill>
                  <a:schemeClr val="tx2"/>
                </a:solidFill>
              </a:rPr>
              <a:t>36 mois </a:t>
            </a:r>
            <a:r>
              <a:rPr lang="fr-FR" altLang="fr-FR" sz="1000" dirty="0"/>
              <a:t>selon les situations</a:t>
            </a:r>
          </a:p>
          <a:p>
            <a:pPr marL="177800" lvl="1" indent="-174625">
              <a:spcAft>
                <a:spcPts val="200"/>
              </a:spcAft>
              <a:buFont typeface="Arial" panose="020B0604020202020204" pitchFamily="34" charset="0"/>
              <a:buChar char="•"/>
            </a:pPr>
            <a:r>
              <a:rPr lang="fr-FR" altLang="fr-FR" sz="1000" dirty="0"/>
              <a:t>Ces plans sont proposés à la demande de l’entreprise pour les dettes fiscales</a:t>
            </a:r>
          </a:p>
          <a:p>
            <a:pPr marL="177800" lvl="1" indent="-174625">
              <a:spcAft>
                <a:spcPts val="200"/>
              </a:spcAft>
              <a:buFont typeface="Arial" panose="020B0604020202020204" pitchFamily="34" charset="0"/>
              <a:buChar char="•"/>
            </a:pPr>
            <a:r>
              <a:rPr lang="fr-FR" altLang="fr-FR" sz="1000" dirty="0"/>
              <a:t>Ces plans sont proposés d’office par les URSSAF pour les dettes sociales pour les entreprises de moins de 250 salariés</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2859782"/>
            <a:ext cx="5571031" cy="5539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Les délais accordés seront de la même durée des 2 côtés, pour les entreprises qui ont des dettes auprès des 2 administrations, proportionnés à l’importance des dettes sociales et fiscales</a:t>
            </a:r>
            <a:endParaRPr lang="fr-FR" altLang="fr-FR" sz="800" dirty="0"/>
          </a:p>
        </p:txBody>
      </p:sp>
    </p:spTree>
    <p:extLst>
      <p:ext uri="{BB962C8B-B14F-4D97-AF65-F5344CB8AC3E}">
        <p14:creationId xmlns:p14="http://schemas.microsoft.com/office/powerpoint/2010/main" val="271566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a:bodyPr>
          <a:lstStyle/>
          <a:p>
            <a:r>
              <a:rPr lang="fr-FR" sz="2200" dirty="0"/>
              <a:t>Les plans d’étalement des </a:t>
            </a:r>
            <a:r>
              <a:rPr lang="fr-FR" altLang="fr-FR" sz="2200" dirty="0"/>
              <a:t>dettes – </a:t>
            </a:r>
            <a:r>
              <a:rPr lang="fr-FR" sz="2200" dirty="0"/>
              <a:t>dettes fiscales</a:t>
            </a:r>
            <a:endParaRPr lang="fr-FR" altLang="fr-FR" sz="22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859782"/>
            <a:ext cx="2556471" cy="571612"/>
          </a:xfrm>
        </p:spPr>
        <p:txBody>
          <a:bodyPr/>
          <a:lstStyle/>
          <a:p>
            <a:pPr marL="92075" indent="0">
              <a:spcAft>
                <a:spcPts val="0"/>
              </a:spcAft>
              <a:buNone/>
            </a:pPr>
            <a:r>
              <a:rPr lang="fr-FR" sz="1200" b="1" dirty="0">
                <a:solidFill>
                  <a:schemeClr val="tx2"/>
                </a:solidFill>
              </a:rPr>
              <a:t>Quelles conditions?</a:t>
            </a:r>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1394934" cy="276999"/>
          </a:xfrm>
          <a:prstGeom prst="rect">
            <a:avLst/>
          </a:prstGeom>
        </p:spPr>
        <p:txBody>
          <a:bodyPr wrap="none">
            <a:spAutoFit/>
          </a:bodyPr>
          <a:lstStyle/>
          <a:p>
            <a:pPr>
              <a:spcAft>
                <a:spcPts val="5100"/>
              </a:spcAft>
            </a:pPr>
            <a:r>
              <a:rPr lang="fr-FR" sz="1200" b="1" dirty="0">
                <a:solidFill>
                  <a:schemeClr val="tx2"/>
                </a:solidFill>
              </a:rPr>
              <a:t>Quel dispositif?</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94384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Le formulaire de demande de plan de règlement "spécifique covid-19" </a:t>
            </a:r>
            <a:br>
              <a:rPr lang="fr-FR" altLang="fr-FR" sz="1000" dirty="0"/>
            </a:br>
            <a:r>
              <a:rPr lang="fr-FR" altLang="fr-FR" sz="1000" dirty="0"/>
              <a:t>est disponible sur </a:t>
            </a:r>
            <a:r>
              <a:rPr lang="fr-FR" altLang="fr-FR" sz="1100" b="1" dirty="0" err="1">
                <a:solidFill>
                  <a:schemeClr val="tx2"/>
                </a:solidFill>
              </a:rPr>
              <a:t>impots.gouv.fr</a:t>
            </a:r>
            <a:endParaRPr lang="fr-FR" altLang="fr-FR" sz="1100" b="1" dirty="0">
              <a:solidFill>
                <a:schemeClr val="tx2"/>
              </a:solidFill>
              <a:hlinkClick r:id="rId2">
                <a:extLst>
                  <a:ext uri="{A12FA001-AC4F-418D-AE19-62706E023703}">
                    <ahyp:hlinkClr xmlns="" xmlns:ahyp="http://schemas.microsoft.com/office/drawing/2018/hyperlinkcolor" val="tx"/>
                  </a:ext>
                </a:extLst>
              </a:hlinkClick>
            </a:endParaRPr>
          </a:p>
          <a:p>
            <a:pPr marL="177800" lvl="1" indent="-174625">
              <a:spcAft>
                <a:spcPts val="200"/>
              </a:spcAft>
              <a:buFont typeface="Arial" panose="020B0604020202020204" pitchFamily="34" charset="0"/>
              <a:buChar char="•"/>
            </a:pPr>
            <a:r>
              <a:rPr lang="fr-FR" altLang="fr-FR" sz="1000" dirty="0"/>
              <a:t>La possibilité de solliciter ces plans spécifiques est ouverte depuis la </a:t>
            </a:r>
            <a:r>
              <a:rPr lang="fr-FR" altLang="fr-FR" sz="1100" b="1" dirty="0">
                <a:solidFill>
                  <a:schemeClr val="tx2"/>
                </a:solidFill>
              </a:rPr>
              <a:t>mi-août 2020</a:t>
            </a:r>
            <a:r>
              <a:rPr lang="fr-FR" altLang="fr-FR" sz="1000" dirty="0"/>
              <a:t>.</a:t>
            </a:r>
          </a:p>
          <a:p>
            <a:pPr marL="177800" lvl="1" indent="-174625">
              <a:spcAft>
                <a:spcPts val="200"/>
              </a:spcAft>
              <a:buFont typeface="Arial" panose="020B0604020202020204" pitchFamily="34" charset="0"/>
              <a:buChar char="•"/>
            </a:pPr>
            <a:r>
              <a:rPr lang="fr-FR" altLang="fr-FR" sz="1000" dirty="0"/>
              <a:t>Au-delà de ces plans d’étalement cadrés par décret, il est possible de négocier en bilatéral un aménagement différent selon les besoins de chaque entreprise</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2859782"/>
            <a:ext cx="5571031" cy="246221"/>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altLang="fr-FR" sz="1000" dirty="0"/>
              <a:t>La présentation de garanties concerne les plans dont la durée est supérieure à 12 mois.</a:t>
            </a:r>
          </a:p>
        </p:txBody>
      </p:sp>
    </p:spTree>
    <p:extLst>
      <p:ext uri="{BB962C8B-B14F-4D97-AF65-F5344CB8AC3E}">
        <p14:creationId xmlns:p14="http://schemas.microsoft.com/office/powerpoint/2010/main" val="196005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plans d’étalement des </a:t>
            </a:r>
            <a:r>
              <a:rPr lang="fr-FR" altLang="fr-FR" sz="2400" dirty="0"/>
              <a:t>dettes – </a:t>
            </a:r>
            <a:br>
              <a:rPr lang="fr-FR" altLang="fr-FR" sz="2400" dirty="0"/>
            </a:br>
            <a:r>
              <a:rPr lang="fr-FR" altLang="fr-FR" sz="2400" dirty="0"/>
              <a:t>dettes sociales des employeurs</a:t>
            </a:r>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590774" cy="276999"/>
          </a:xfrm>
          <a:prstGeom prst="rect">
            <a:avLst/>
          </a:prstGeom>
        </p:spPr>
        <p:txBody>
          <a:bodyPr wrap="none">
            <a:spAutoFit/>
          </a:bodyPr>
          <a:lstStyle/>
          <a:p>
            <a:pPr>
              <a:spcAft>
                <a:spcPts val="5100"/>
              </a:spcAft>
            </a:pPr>
            <a:r>
              <a:rPr lang="fr-FR" sz="1200" b="1" dirty="0">
                <a:solidFill>
                  <a:schemeClr val="tx2"/>
                </a:solidFill>
              </a:rPr>
              <a:t>Quand interviendront ces plans?</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128" y="1707654"/>
            <a:ext cx="5571031" cy="1564531"/>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Entreprises </a:t>
            </a:r>
            <a:r>
              <a:rPr lang="fr-FR" sz="1100" b="1" dirty="0">
                <a:solidFill>
                  <a:schemeClr val="tx2"/>
                </a:solidFill>
              </a:rPr>
              <a:t>de plus de 250 salariés </a:t>
            </a:r>
            <a:r>
              <a:rPr lang="fr-FR" sz="1000" dirty="0"/>
              <a:t>(qui ne sont pas bénéficiaires des exonérations des cotisations) : </a:t>
            </a:r>
          </a:p>
          <a:p>
            <a:pPr marL="444500" lvl="2" indent="-174625">
              <a:spcAft>
                <a:spcPts val="200"/>
              </a:spcAft>
              <a:buFont typeface="Arial" panose="020B0604020202020204" pitchFamily="34" charset="0"/>
              <a:buChar char="•"/>
            </a:pPr>
            <a:r>
              <a:rPr lang="fr-FR" sz="900" dirty="0"/>
              <a:t>Des échanges sont intervenus avec les entreprises au cours de l’été et des plans d’apurement se mettent progressivement en place depuis la rentrée</a:t>
            </a:r>
          </a:p>
          <a:p>
            <a:pPr marL="177800" lvl="1" indent="-174625">
              <a:spcAft>
                <a:spcPts val="200"/>
              </a:spcAft>
              <a:buFont typeface="Arial" panose="020B0604020202020204" pitchFamily="34" charset="0"/>
              <a:buChar char="•"/>
            </a:pPr>
            <a:r>
              <a:rPr lang="fr-FR" sz="1000" dirty="0"/>
              <a:t>Entreprise de </a:t>
            </a:r>
            <a:r>
              <a:rPr lang="fr-FR" sz="1100" b="1" dirty="0">
                <a:solidFill>
                  <a:schemeClr val="tx2"/>
                </a:solidFill>
              </a:rPr>
              <a:t>moins de 250 salariés </a:t>
            </a:r>
            <a:r>
              <a:rPr lang="fr-FR" sz="1000" dirty="0"/>
              <a:t>: les Urssaf adresseront aux employeurs </a:t>
            </a:r>
            <a:br>
              <a:rPr lang="fr-FR" sz="1000" dirty="0"/>
            </a:br>
            <a:r>
              <a:rPr lang="fr-FR" sz="1000" dirty="0"/>
              <a:t>des propositions d’échéanciers : </a:t>
            </a:r>
          </a:p>
          <a:p>
            <a:pPr marL="444500" lvl="2" indent="-174625">
              <a:spcAft>
                <a:spcPts val="200"/>
              </a:spcAft>
              <a:buFont typeface="Arial" panose="020B0604020202020204" pitchFamily="34" charset="0"/>
              <a:buChar char="•"/>
            </a:pPr>
            <a:r>
              <a:rPr lang="fr-FR" sz="900" dirty="0"/>
              <a:t>D’ici fin </a:t>
            </a:r>
            <a:r>
              <a:rPr lang="fr-FR" sz="900" dirty="0" smtClean="0"/>
              <a:t>décembre, </a:t>
            </a:r>
            <a:r>
              <a:rPr lang="fr-FR" sz="900" dirty="0"/>
              <a:t>sur les dettes constatées résiduelles au </a:t>
            </a:r>
            <a:r>
              <a:rPr lang="fr-FR" sz="900" dirty="0" smtClean="0"/>
              <a:t>15/11, </a:t>
            </a:r>
            <a:r>
              <a:rPr lang="fr-FR" sz="900" dirty="0"/>
              <a:t>pour les employeurs </a:t>
            </a:r>
            <a:br>
              <a:rPr lang="fr-FR" sz="900" dirty="0"/>
            </a:br>
            <a:r>
              <a:rPr lang="fr-FR" sz="900" dirty="0"/>
              <a:t>présumés bénéficiaires des exonérations des cotisations</a:t>
            </a:r>
          </a:p>
          <a:p>
            <a:pPr marL="444500" lvl="2" indent="-174625">
              <a:spcAft>
                <a:spcPts val="200"/>
              </a:spcAft>
              <a:buFont typeface="Arial" panose="020B0604020202020204" pitchFamily="34" charset="0"/>
              <a:buChar char="•"/>
            </a:pPr>
            <a:r>
              <a:rPr lang="fr-FR" sz="900" dirty="0"/>
              <a:t>Dès octobre, sur les dettes constatées au 15/09 pour les autres.</a:t>
            </a:r>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158803"/>
            <a:ext cx="2629246" cy="461665"/>
          </a:xfrm>
          <a:prstGeom prst="rect">
            <a:avLst/>
          </a:prstGeom>
        </p:spPr>
        <p:txBody>
          <a:bodyPr wrap="none">
            <a:spAutoFit/>
          </a:bodyPr>
          <a:lstStyle/>
          <a:p>
            <a:r>
              <a:rPr lang="fr-FR" sz="1200" b="1" dirty="0">
                <a:solidFill>
                  <a:schemeClr val="tx2"/>
                </a:solidFill>
              </a:rPr>
              <a:t>Quelles sont les caractéristiques </a:t>
            </a:r>
            <a:br>
              <a:rPr lang="fr-FR" sz="1200" b="1" dirty="0">
                <a:solidFill>
                  <a:schemeClr val="tx2"/>
                </a:solidFill>
              </a:rPr>
            </a:br>
            <a:r>
              <a:rPr lang="fr-FR" sz="1200" b="1" dirty="0">
                <a:solidFill>
                  <a:schemeClr val="tx2"/>
                </a:solidFill>
              </a:rPr>
              <a:t>de ces plans?</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161943"/>
            <a:ext cx="5571031" cy="1441420"/>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Ces plans engloberont toutes les dettes, hors procédures collectives</a:t>
            </a:r>
          </a:p>
          <a:p>
            <a:pPr marL="177800" lvl="1" indent="-174625">
              <a:spcAft>
                <a:spcPts val="200"/>
              </a:spcAft>
              <a:buFont typeface="Arial" panose="020B0604020202020204" pitchFamily="34" charset="0"/>
              <a:buChar char="•"/>
            </a:pPr>
            <a:r>
              <a:rPr lang="fr-FR" sz="1000" dirty="0"/>
              <a:t>La durée proposée par les URSSAF sera proportionnée à l’importance de la dette</a:t>
            </a:r>
          </a:p>
          <a:p>
            <a:pPr marL="177800" lvl="1" indent="-174625">
              <a:spcAft>
                <a:spcPts val="200"/>
              </a:spcAft>
              <a:buFont typeface="Arial" panose="020B0604020202020204" pitchFamily="34" charset="0"/>
              <a:buChar char="•"/>
            </a:pPr>
            <a:r>
              <a:rPr lang="fr-FR" sz="1000" dirty="0"/>
              <a:t>Ces plans incluront une progressivité dans le niveau des remboursements pour diminuer </a:t>
            </a:r>
            <a:br>
              <a:rPr lang="fr-FR" sz="1000" dirty="0"/>
            </a:br>
            <a:r>
              <a:rPr lang="fr-FR" sz="1000" dirty="0"/>
              <a:t>les premières échéances</a:t>
            </a:r>
          </a:p>
          <a:p>
            <a:pPr marL="177800" lvl="1" indent="-174625">
              <a:spcAft>
                <a:spcPts val="200"/>
              </a:spcAft>
              <a:buFont typeface="Arial" panose="020B0604020202020204" pitchFamily="34" charset="0"/>
              <a:buChar char="•"/>
            </a:pPr>
            <a:r>
              <a:rPr lang="fr-FR" sz="1000" dirty="0"/>
              <a:t>Ces plans pourront être </a:t>
            </a:r>
            <a:r>
              <a:rPr lang="fr-FR" sz="1000" dirty="0" smtClean="0"/>
              <a:t>négociés </a:t>
            </a:r>
            <a:r>
              <a:rPr lang="fr-FR" sz="1000" dirty="0"/>
              <a:t>dans le délai d’un mois avec l’Urssaf et l’échéancier pourra aller jusqu’à </a:t>
            </a:r>
            <a:r>
              <a:rPr lang="fr-FR" sz="1100" b="1" dirty="0">
                <a:solidFill>
                  <a:schemeClr val="tx2"/>
                </a:solidFill>
              </a:rPr>
              <a:t>36 mois </a:t>
            </a:r>
            <a:r>
              <a:rPr lang="fr-FR" sz="1000" dirty="0"/>
              <a:t>en cas de difficultés financières importantes</a:t>
            </a:r>
          </a:p>
          <a:p>
            <a:pPr marL="177800" lvl="1" indent="-174625">
              <a:spcAft>
                <a:spcPts val="200"/>
              </a:spcAft>
              <a:buFont typeface="Arial" panose="020B0604020202020204" pitchFamily="34" charset="0"/>
              <a:buChar char="•"/>
            </a:pPr>
            <a:r>
              <a:rPr lang="fr-FR" sz="1000" dirty="0"/>
              <a:t>Les éventuelles pénalités et majorations de retard figurant dans les plans seront remises d’office si les plans sont respectés.</a:t>
            </a:r>
          </a:p>
        </p:txBody>
      </p:sp>
    </p:spTree>
    <p:extLst>
      <p:ext uri="{BB962C8B-B14F-4D97-AF65-F5344CB8AC3E}">
        <p14:creationId xmlns:p14="http://schemas.microsoft.com/office/powerpoint/2010/main" val="341604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538E30E0-7AE3-2543-8668-D6A15B1A6E1D}"/>
              </a:ext>
            </a:extLst>
          </p:cNvPr>
          <p:cNvSpPr>
            <a:spLocks noGrp="1"/>
          </p:cNvSpPr>
          <p:nvPr>
            <p:ph type="body" sz="quarter" idx="13"/>
          </p:nvPr>
        </p:nvSpPr>
        <p:spPr/>
        <p:txBody>
          <a:bodyPr/>
          <a:lstStyle/>
          <a:p>
            <a:pPr marL="92075" indent="0">
              <a:buNone/>
            </a:pPr>
            <a:r>
              <a:rPr lang="fr-FR" cap="none" dirty="0"/>
              <a:t>Webinaire </a:t>
            </a:r>
          </a:p>
          <a:p>
            <a:pPr marL="92075" indent="0">
              <a:buNone/>
            </a:pPr>
            <a:r>
              <a:rPr lang="fr-FR" cap="none" dirty="0"/>
              <a:t/>
            </a:r>
            <a:br>
              <a:rPr lang="fr-FR" cap="none" dirty="0"/>
            </a:br>
            <a:r>
              <a:rPr lang="fr-FR" sz="2800" b="0" cap="none" dirty="0"/>
              <a:t>Aménagement des échéances fiscales et sociales pour les entreprises affectées par la crise sanitaire</a:t>
            </a:r>
            <a:endParaRPr lang="fr-FR" b="0" cap="none" dirty="0"/>
          </a:p>
        </p:txBody>
      </p:sp>
      <p:sp>
        <p:nvSpPr>
          <p:cNvPr id="3" name="Espace réservé de la date 2">
            <a:extLst>
              <a:ext uri="{FF2B5EF4-FFF2-40B4-BE49-F238E27FC236}">
                <a16:creationId xmlns="" xmlns:a16="http://schemas.microsoft.com/office/drawing/2014/main" id="{FD7BBD32-42BA-C546-80E5-DB4C5DFF30DB}"/>
              </a:ext>
            </a:extLst>
          </p:cNvPr>
          <p:cNvSpPr>
            <a:spLocks noGrp="1"/>
          </p:cNvSpPr>
          <p:nvPr>
            <p:ph type="dt" sz="half" idx="2"/>
          </p:nvPr>
        </p:nvSpPr>
        <p:spPr/>
        <p:txBody>
          <a:bodyPr/>
          <a:lstStyle/>
          <a:p>
            <a:fld id="{D7698221-35EF-134F-B87A-568DECC70F29}" type="datetime1">
              <a:rPr lang="fr-FR" cap="all" smtClean="0"/>
              <a:pPr/>
              <a:t>13/10/2020</a:t>
            </a:fld>
            <a:endParaRPr lang="fr-FR" cap="all" dirty="0"/>
          </a:p>
        </p:txBody>
      </p:sp>
      <p:sp>
        <p:nvSpPr>
          <p:cNvPr id="4" name="Espace réservé du numéro de diapositive 3">
            <a:extLst>
              <a:ext uri="{FF2B5EF4-FFF2-40B4-BE49-F238E27FC236}">
                <a16:creationId xmlns="" xmlns:a16="http://schemas.microsoft.com/office/drawing/2014/main" id="{AD61EE33-E247-0B4F-81E6-7EF621B8AD58}"/>
              </a:ext>
            </a:extLst>
          </p:cNvPr>
          <p:cNvSpPr>
            <a:spLocks noGrp="1"/>
          </p:cNvSpPr>
          <p:nvPr>
            <p:ph type="sldNum" sz="quarter" idx="4"/>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8246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plans d’étalement des </a:t>
            </a:r>
            <a:r>
              <a:rPr lang="fr-FR" altLang="fr-FR" sz="2400" dirty="0"/>
              <a:t>dettes – </a:t>
            </a:r>
            <a:br>
              <a:rPr lang="fr-FR" altLang="fr-FR" sz="2400" dirty="0"/>
            </a:br>
            <a:r>
              <a:rPr lang="fr-FR" altLang="fr-FR" sz="2400" dirty="0"/>
              <a:t>dettes sociales des travailleurs indépendants</a:t>
            </a:r>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720617" cy="276999"/>
          </a:xfrm>
          <a:prstGeom prst="rect">
            <a:avLst/>
          </a:prstGeom>
        </p:spPr>
        <p:txBody>
          <a:bodyPr wrap="none">
            <a:spAutoFit/>
          </a:bodyPr>
          <a:lstStyle/>
          <a:p>
            <a:pPr>
              <a:spcAft>
                <a:spcPts val="5100"/>
              </a:spcAft>
            </a:pPr>
            <a:r>
              <a:rPr lang="fr-FR" sz="1200" b="1" dirty="0">
                <a:solidFill>
                  <a:schemeClr val="tx2"/>
                </a:solidFill>
              </a:rPr>
              <a:t>Comment fonctionne le dispositif?</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128" y="1707654"/>
            <a:ext cx="5571031" cy="1097736"/>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Les Urssaf ont ajusté l’échéancier de cotisations en divisant par deux le revenu 2020 des travailleurs indépendants avant la reprise des prélèvements</a:t>
            </a:r>
          </a:p>
          <a:p>
            <a:pPr marL="177800" lvl="1" indent="-174625">
              <a:spcAft>
                <a:spcPts val="200"/>
              </a:spcAft>
              <a:buFont typeface="Arial" panose="020B0604020202020204" pitchFamily="34" charset="0"/>
              <a:buChar char="•"/>
            </a:pPr>
            <a:r>
              <a:rPr lang="fr-FR" sz="1000" dirty="0"/>
              <a:t>Le remboursement des échéances reportées est </a:t>
            </a:r>
            <a:r>
              <a:rPr lang="fr-FR" sz="1000" i="1" dirty="0"/>
              <a:t>de facto </a:t>
            </a:r>
            <a:r>
              <a:rPr lang="fr-FR" sz="1000" dirty="0"/>
              <a:t>décalé après la régularisation des revenus 2020, soit au </a:t>
            </a:r>
            <a:r>
              <a:rPr lang="fr-FR" sz="1100" b="1" dirty="0">
                <a:solidFill>
                  <a:schemeClr val="tx2"/>
                </a:solidFill>
              </a:rPr>
              <a:t>deuxième semestre 2021</a:t>
            </a:r>
            <a:endParaRPr lang="fr-FR" sz="1000" b="1" dirty="0">
              <a:solidFill>
                <a:schemeClr val="tx2"/>
              </a:solidFill>
            </a:endParaRPr>
          </a:p>
          <a:p>
            <a:pPr marL="177800" lvl="1" indent="-174625">
              <a:spcAft>
                <a:spcPts val="200"/>
              </a:spcAft>
              <a:buFont typeface="Arial" panose="020B0604020202020204" pitchFamily="34" charset="0"/>
              <a:buChar char="•"/>
            </a:pPr>
            <a:r>
              <a:rPr lang="fr-FR" sz="1000" dirty="0"/>
              <a:t>Les travailleurs indépendants conservent la possibilité de réajuster cet échéancier pour le rapprocher de la réalité de leur revenu sans risquer de pénalité</a:t>
            </a:r>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158803"/>
            <a:ext cx="2015295" cy="461665"/>
          </a:xfrm>
          <a:prstGeom prst="rect">
            <a:avLst/>
          </a:prstGeom>
        </p:spPr>
        <p:txBody>
          <a:bodyPr wrap="none">
            <a:spAutoFit/>
          </a:bodyPr>
          <a:lstStyle/>
          <a:p>
            <a:r>
              <a:rPr lang="fr-FR" sz="1200" b="1" dirty="0">
                <a:solidFill>
                  <a:schemeClr val="tx2"/>
                </a:solidFill>
              </a:rPr>
              <a:t>Comment interviendront </a:t>
            </a:r>
            <a:br>
              <a:rPr lang="fr-FR" sz="1200" b="1" dirty="0">
                <a:solidFill>
                  <a:schemeClr val="tx2"/>
                </a:solidFill>
              </a:rPr>
            </a:br>
            <a:r>
              <a:rPr lang="fr-FR" sz="1200" b="1" dirty="0">
                <a:solidFill>
                  <a:schemeClr val="tx2"/>
                </a:solidFill>
              </a:rPr>
              <a:t>les plans d’étalement?</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161943"/>
            <a:ext cx="5571031" cy="108234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Des plans seront proposés prochainement aux travailleurs indépendants pour les impayés antérieurs à </a:t>
            </a:r>
            <a:r>
              <a:rPr lang="fr-FR" sz="1100" b="1" dirty="0">
                <a:solidFill>
                  <a:schemeClr val="tx2"/>
                </a:solidFill>
              </a:rPr>
              <a:t>mars 2020 </a:t>
            </a:r>
            <a:r>
              <a:rPr lang="fr-FR" sz="1000" dirty="0"/>
              <a:t>ou ultérieures à la reprise du prélèvement.</a:t>
            </a:r>
          </a:p>
          <a:p>
            <a:pPr marL="177800" lvl="1" indent="-174625">
              <a:spcAft>
                <a:spcPts val="200"/>
              </a:spcAft>
              <a:buFont typeface="Arial" panose="020B0604020202020204" pitchFamily="34" charset="0"/>
              <a:buChar char="•"/>
            </a:pPr>
            <a:r>
              <a:rPr lang="fr-FR" sz="1000" dirty="0"/>
              <a:t>Des plans pourront être proposés à la suite de la régularisation mi-2021 pour étaler dans le temps les échéances reportées de 2020</a:t>
            </a:r>
          </a:p>
          <a:p>
            <a:pPr marL="177800" lvl="1" indent="-174625">
              <a:spcAft>
                <a:spcPts val="200"/>
              </a:spcAft>
              <a:buFont typeface="Arial" panose="020B0604020202020204" pitchFamily="34" charset="0"/>
              <a:buChar char="•"/>
            </a:pPr>
            <a:r>
              <a:rPr lang="fr-FR" sz="1000" dirty="0"/>
              <a:t>Les éventuelles pénalités et majorations de retard figurant dans les plans d’apurement seront remises d’office si les plans sont </a:t>
            </a:r>
            <a:r>
              <a:rPr lang="fr-FR" sz="1000" dirty="0" smtClean="0"/>
              <a:t>respectés</a:t>
            </a:r>
            <a:endParaRPr lang="fr-FR" sz="1000" dirty="0"/>
          </a:p>
        </p:txBody>
      </p:sp>
    </p:spTree>
    <p:extLst>
      <p:ext uri="{BB962C8B-B14F-4D97-AF65-F5344CB8AC3E}">
        <p14:creationId xmlns:p14="http://schemas.microsoft.com/office/powerpoint/2010/main" val="5878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Premiers éléments de bilan concernant les plans d’étalement</a:t>
            </a:r>
            <a:endParaRPr lang="fr-FR" altLang="fr-FR" sz="2400" dirty="0"/>
          </a:p>
        </p:txBody>
      </p:sp>
      <p:sp>
        <p:nvSpPr>
          <p:cNvPr id="15" name="Espace réservé du contenu 1">
            <a:extLst>
              <a:ext uri="{FF2B5EF4-FFF2-40B4-BE49-F238E27FC236}">
                <a16:creationId xmlns="" xmlns:a16="http://schemas.microsoft.com/office/drawing/2014/main" id="{B20A1867-1E60-D245-99DB-E43203AE27BB}"/>
              </a:ext>
            </a:extLst>
          </p:cNvPr>
          <p:cNvSpPr txBox="1">
            <a:spLocks/>
          </p:cNvSpPr>
          <p:nvPr/>
        </p:nvSpPr>
        <p:spPr bwMode="gray">
          <a:xfrm>
            <a:off x="323850" y="1707654"/>
            <a:ext cx="8234647" cy="2436017"/>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1000" dirty="0"/>
              <a:t>=&gt; Bilan pour les employeurs au </a:t>
            </a:r>
            <a:r>
              <a:rPr lang="fr-FR" sz="1100" b="1" dirty="0">
                <a:solidFill>
                  <a:schemeClr val="tx2"/>
                </a:solidFill>
              </a:rPr>
              <a:t>15 septembre </a:t>
            </a:r>
            <a:r>
              <a:rPr lang="fr-FR" sz="1000" dirty="0"/>
              <a:t>(données susceptibles d’évoluer)</a:t>
            </a:r>
          </a:p>
          <a:p>
            <a:pPr marL="423444" lvl="1"/>
            <a:r>
              <a:rPr lang="fr-FR" sz="1000" dirty="0"/>
              <a:t>près de </a:t>
            </a:r>
            <a:r>
              <a:rPr lang="fr-FR" sz="1100" b="1" dirty="0">
                <a:solidFill>
                  <a:schemeClr val="tx2"/>
                </a:solidFill>
              </a:rPr>
              <a:t>700 000 établissements </a:t>
            </a:r>
            <a:r>
              <a:rPr lang="fr-FR" sz="1000" dirty="0"/>
              <a:t>sont susceptibles de recevoir un plan d’étalement de la part des Urssaf. </a:t>
            </a:r>
          </a:p>
          <a:p>
            <a:pPr marL="622300" lvl="2" indent="-190500">
              <a:buClr>
                <a:schemeClr val="tx1"/>
              </a:buClr>
              <a:buFont typeface="Arial" panose="020B0604020202020204" pitchFamily="34" charset="0"/>
              <a:buChar char="•"/>
            </a:pPr>
            <a:r>
              <a:rPr lang="fr-FR" sz="1100" b="1" dirty="0">
                <a:solidFill>
                  <a:schemeClr val="tx2"/>
                </a:solidFill>
              </a:rPr>
              <a:t>60 %</a:t>
            </a:r>
            <a:r>
              <a:rPr lang="fr-FR" dirty="0"/>
              <a:t> de ces établissements ont des dettes inférieures à </a:t>
            </a:r>
            <a:r>
              <a:rPr lang="fr-FR" sz="1100" b="1" dirty="0">
                <a:solidFill>
                  <a:schemeClr val="tx2"/>
                </a:solidFill>
              </a:rPr>
              <a:t>4 000 euros.</a:t>
            </a:r>
            <a:endParaRPr lang="fr-FR" b="1" dirty="0">
              <a:solidFill>
                <a:schemeClr val="tx2"/>
              </a:solidFill>
            </a:endParaRPr>
          </a:p>
          <a:p>
            <a:pPr marL="622300" lvl="2" indent="-190500">
              <a:buClr>
                <a:schemeClr val="tx1"/>
              </a:buClr>
              <a:buFont typeface="Arial" panose="020B0604020202020204" pitchFamily="34" charset="0"/>
              <a:buChar char="•"/>
            </a:pPr>
            <a:r>
              <a:rPr lang="fr-FR" sz="1100" b="1" dirty="0">
                <a:solidFill>
                  <a:schemeClr val="tx2"/>
                </a:solidFill>
              </a:rPr>
              <a:t>225 000 établissements</a:t>
            </a:r>
            <a:r>
              <a:rPr lang="fr-FR" dirty="0"/>
              <a:t>, représentant seulement </a:t>
            </a:r>
            <a:r>
              <a:rPr lang="fr-FR" sz="1100" b="1" dirty="0">
                <a:solidFill>
                  <a:schemeClr val="tx2"/>
                </a:solidFill>
              </a:rPr>
              <a:t>1,6 %</a:t>
            </a:r>
            <a:r>
              <a:rPr lang="fr-FR" dirty="0"/>
              <a:t> des dettes globales, ont des dettes inférieures à </a:t>
            </a:r>
            <a:r>
              <a:rPr lang="fr-FR" sz="1100" b="1" dirty="0">
                <a:solidFill>
                  <a:schemeClr val="tx2"/>
                </a:solidFill>
              </a:rPr>
              <a:t>1200 €</a:t>
            </a:r>
            <a:r>
              <a:rPr lang="fr-FR" dirty="0"/>
              <a:t> qui devraient pouvoir être soldées avec de courts délais. </a:t>
            </a:r>
          </a:p>
          <a:p>
            <a:pPr marL="622300" lvl="2" indent="-190500">
              <a:buClr>
                <a:schemeClr val="tx1"/>
              </a:buClr>
              <a:buFont typeface="Arial" panose="020B0604020202020204" pitchFamily="34" charset="0"/>
              <a:buChar char="•"/>
            </a:pPr>
            <a:r>
              <a:rPr lang="fr-FR" dirty="0"/>
              <a:t>Les entreprises les plus en difficulté, qui ont dû reporter le paiement d’au moins 3 échéances, se verront proposer des délais étalés sur au moins </a:t>
            </a:r>
            <a:r>
              <a:rPr lang="fr-FR" sz="1100" b="1" dirty="0">
                <a:solidFill>
                  <a:schemeClr val="tx2"/>
                </a:solidFill>
              </a:rPr>
              <a:t>12 mois</a:t>
            </a:r>
          </a:p>
          <a:p>
            <a:pPr marL="423444" lvl="1"/>
            <a:r>
              <a:rPr lang="fr-FR" sz="1000" dirty="0"/>
              <a:t>un peu plus de </a:t>
            </a:r>
            <a:r>
              <a:rPr lang="fr-FR" sz="1100" b="1" dirty="0">
                <a:solidFill>
                  <a:schemeClr val="tx2"/>
                </a:solidFill>
              </a:rPr>
              <a:t>17 000 établissements </a:t>
            </a:r>
            <a:r>
              <a:rPr lang="fr-FR" sz="1000" dirty="0"/>
              <a:t>sont concernés par les échéanciers communs URSSAF / </a:t>
            </a:r>
            <a:r>
              <a:rPr lang="fr-FR" sz="1000" dirty="0" smtClean="0"/>
              <a:t>DGFIP</a:t>
            </a:r>
            <a:endParaRPr lang="fr-FR" sz="1000" dirty="0"/>
          </a:p>
          <a:p>
            <a:pPr marL="622300" lvl="2" indent="-190500">
              <a:buClr>
                <a:schemeClr val="tx1"/>
              </a:buClr>
              <a:buFont typeface="Arial" panose="020B0604020202020204" pitchFamily="34" charset="0"/>
              <a:buChar char="•"/>
            </a:pPr>
            <a:r>
              <a:rPr lang="fr-FR" dirty="0"/>
              <a:t>La durée de l’échéancier sera de 12 mois pour 80 % d’entre eux.</a:t>
            </a:r>
          </a:p>
        </p:txBody>
      </p:sp>
    </p:spTree>
    <p:extLst>
      <p:ext uri="{BB962C8B-B14F-4D97-AF65-F5344CB8AC3E}">
        <p14:creationId xmlns:p14="http://schemas.microsoft.com/office/powerpoint/2010/main" val="398496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Des remises partielles de dettes possibles </a:t>
            </a:r>
            <a:br>
              <a:rPr lang="fr-FR" sz="2400" dirty="0"/>
            </a:br>
            <a:r>
              <a:rPr lang="fr-FR" sz="2400" dirty="0"/>
              <a:t>dans le cadre de certains plans</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886784"/>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662908" cy="276999"/>
          </a:xfrm>
          <a:prstGeom prst="rect">
            <a:avLst/>
          </a:prstGeom>
        </p:spPr>
        <p:txBody>
          <a:bodyPr wrap="none">
            <a:spAutoFit/>
          </a:bodyPr>
          <a:lstStyle/>
          <a:p>
            <a:pPr>
              <a:spcAft>
                <a:spcPts val="5100"/>
              </a:spcAft>
            </a:pPr>
            <a:r>
              <a:rPr lang="fr-FR" sz="1200" b="1" dirty="0">
                <a:solidFill>
                  <a:schemeClr val="tx2"/>
                </a:solidFill>
              </a:rPr>
              <a:t>Quel est le principe du dispositif?</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1041311"/>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Il s’agit d’une remise partielle des dettes de cotisations et contributions sociales patronales de février à mai 2020, qui peut atteindre 50% des sommes restant dues, par paliers progressifs en fonction du niveau de perte d’activité. </a:t>
            </a:r>
          </a:p>
          <a:p>
            <a:pPr marL="177800" lvl="1" indent="-177800">
              <a:spcAft>
                <a:spcPts val="200"/>
              </a:spcAft>
              <a:buFont typeface="Arial" panose="020B0604020202020204" pitchFamily="34" charset="0"/>
              <a:buChar char="•"/>
            </a:pPr>
            <a:r>
              <a:rPr lang="fr-FR" sz="1000" dirty="0"/>
              <a:t>Ce dispositif, qui n’est pas un dispositif général, à la différence des exonérations, vise à aider les entreprises qui ont conclu des plans mais ne parviennent pas, de bonne foi, </a:t>
            </a:r>
            <a:br>
              <a:rPr lang="fr-FR" sz="1000" dirty="0"/>
            </a:br>
            <a:r>
              <a:rPr lang="fr-FR" sz="1000" dirty="0"/>
              <a:t>à respecter les échéances</a:t>
            </a:r>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867894"/>
            <a:ext cx="2786340" cy="461665"/>
          </a:xfrm>
          <a:prstGeom prst="rect">
            <a:avLst/>
          </a:prstGeom>
        </p:spPr>
        <p:txBody>
          <a:bodyPr wrap="none">
            <a:spAutoFit/>
          </a:bodyPr>
          <a:lstStyle/>
          <a:p>
            <a:r>
              <a:rPr lang="fr-FR" sz="1200" b="1" dirty="0">
                <a:solidFill>
                  <a:schemeClr val="tx2"/>
                </a:solidFill>
              </a:rPr>
              <a:t>Quel dispositif spécifique </a:t>
            </a:r>
            <a:br>
              <a:rPr lang="fr-FR" sz="1200" b="1" dirty="0">
                <a:solidFill>
                  <a:schemeClr val="tx2"/>
                </a:solidFill>
              </a:rPr>
            </a:br>
            <a:r>
              <a:rPr lang="fr-FR" sz="1200" b="1" dirty="0">
                <a:solidFill>
                  <a:schemeClr val="tx2"/>
                </a:solidFill>
              </a:rPr>
              <a:t>pour les travailleurs indépendants?</a:t>
            </a:r>
          </a:p>
        </p:txBody>
      </p:sp>
      <p:sp>
        <p:nvSpPr>
          <p:cNvPr id="13" name="Rectangle 12">
            <a:extLst>
              <a:ext uri="{FF2B5EF4-FFF2-40B4-BE49-F238E27FC236}">
                <a16:creationId xmlns="" xmlns:a16="http://schemas.microsoft.com/office/drawing/2014/main" id="{0F70F419-4813-D049-92EB-F7F13F07C60B}"/>
              </a:ext>
            </a:extLst>
          </p:cNvPr>
          <p:cNvSpPr/>
          <p:nvPr/>
        </p:nvSpPr>
        <p:spPr>
          <a:xfrm>
            <a:off x="3177128" y="2891720"/>
            <a:ext cx="5571031" cy="80021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Employer </a:t>
            </a:r>
            <a:r>
              <a:rPr lang="fr-FR" sz="1100" b="1" dirty="0">
                <a:solidFill>
                  <a:schemeClr val="tx2"/>
                </a:solidFill>
              </a:rPr>
              <a:t>moins de 250 salariés </a:t>
            </a:r>
          </a:p>
          <a:p>
            <a:pPr marL="177800" lvl="1" indent="-174625">
              <a:spcAft>
                <a:spcPts val="200"/>
              </a:spcAft>
              <a:buFont typeface="Arial" panose="020B0604020202020204" pitchFamily="34" charset="0"/>
              <a:buChar char="•"/>
            </a:pPr>
            <a:r>
              <a:rPr lang="fr-FR" sz="1000" dirty="0"/>
              <a:t>Ne pas avoir bénéficié de dispositifs de réduction des cotisations</a:t>
            </a:r>
          </a:p>
          <a:p>
            <a:pPr marL="177800" lvl="1" indent="-174625">
              <a:spcAft>
                <a:spcPts val="200"/>
              </a:spcAft>
              <a:buFont typeface="Arial" panose="020B0604020202020204" pitchFamily="34" charset="0"/>
              <a:buChar char="•"/>
            </a:pPr>
            <a:r>
              <a:rPr lang="fr-FR" sz="1000" dirty="0"/>
              <a:t>Avoir subi une baisse de chiffres d’affaires de 50 % par rapport à la même période en 2019 </a:t>
            </a:r>
          </a:p>
          <a:p>
            <a:pPr marL="177800" lvl="1" indent="-174625">
              <a:spcAft>
                <a:spcPts val="200"/>
              </a:spcAft>
              <a:buFont typeface="Arial" panose="020B0604020202020204" pitchFamily="34" charset="0"/>
              <a:buChar char="•"/>
            </a:pPr>
            <a:r>
              <a:rPr lang="fr-FR" sz="1000" dirty="0"/>
              <a:t>Avoir réglé en totalité les cotisations et contributions sociales salariales</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871034"/>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000" dirty="0"/>
              <a:t>Une </a:t>
            </a:r>
            <a:r>
              <a:rPr lang="fr-FR" sz="1100" b="1" dirty="0">
                <a:solidFill>
                  <a:schemeClr val="tx2"/>
                </a:solidFill>
              </a:rPr>
              <a:t>remise maximale de 900 € </a:t>
            </a:r>
            <a:r>
              <a:rPr lang="fr-FR" sz="1000" dirty="0"/>
              <a:t>qui s’appliquera au </a:t>
            </a:r>
            <a:r>
              <a:rPr lang="fr-FR" sz="1100" b="1" dirty="0">
                <a:solidFill>
                  <a:schemeClr val="tx2"/>
                </a:solidFill>
              </a:rPr>
              <a:t>1er semestre 2021</a:t>
            </a:r>
            <a:r>
              <a:rPr lang="fr-FR" sz="1000" dirty="0"/>
              <a:t>, en cas de difficulté de paiement des cotisations 2020.</a:t>
            </a:r>
          </a:p>
        </p:txBody>
      </p:sp>
    </p:spTree>
    <p:extLst>
      <p:ext uri="{BB962C8B-B14F-4D97-AF65-F5344CB8AC3E}">
        <p14:creationId xmlns:p14="http://schemas.microsoft.com/office/powerpoint/2010/main" val="45193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1" y="699542"/>
            <a:ext cx="9144000" cy="4443958"/>
          </a:xfrm>
        </p:spPr>
      </p:sp>
      <p:sp>
        <p:nvSpPr>
          <p:cNvPr id="4" name="Espace réservé de la date 3"/>
          <p:cNvSpPr>
            <a:spLocks noGrp="1"/>
          </p:cNvSpPr>
          <p:nvPr>
            <p:ph type="dt" sz="half" idx="2"/>
          </p:nvPr>
        </p:nvSpPr>
        <p:spPr/>
        <p:txBody>
          <a:bodyPr/>
          <a:lstStyle/>
          <a:p>
            <a:fld id="{EA8FAAC2-ECC7-674E-BA6D-9C8C798446C6}" type="datetime1">
              <a:rPr lang="fr-FR" cap="all" smtClean="0"/>
              <a:t>13/10/2020</a:t>
            </a:fld>
            <a:endParaRPr lang="fr-FR" cap="all" dirty="0"/>
          </a:p>
        </p:txBody>
      </p:sp>
      <p:sp>
        <p:nvSpPr>
          <p:cNvPr id="6" name="Titre 5"/>
          <p:cNvSpPr>
            <a:spLocks noGrp="1"/>
          </p:cNvSpPr>
          <p:nvPr>
            <p:ph type="title"/>
          </p:nvPr>
        </p:nvSpPr>
        <p:spPr/>
        <p:txBody>
          <a:bodyPr/>
          <a:lstStyle/>
          <a:p>
            <a:pPr marL="0" indent="0">
              <a:buNone/>
            </a:pPr>
            <a:r>
              <a:rPr lang="fr-FR" dirty="0"/>
              <a:t>3. Accompagnement des nouvelles mesures sanitaires</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23</a:t>
            </a:fld>
            <a:endParaRPr lang="fr-FR" dirty="0"/>
          </a:p>
        </p:txBody>
      </p:sp>
    </p:spTree>
    <p:extLst>
      <p:ext uri="{BB962C8B-B14F-4D97-AF65-F5344CB8AC3E}">
        <p14:creationId xmlns:p14="http://schemas.microsoft.com/office/powerpoint/2010/main" val="48739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L’accompagnement de l’économie face aux nouvelles restrictions </a:t>
            </a:r>
            <a:r>
              <a:rPr lang="fr-FR" sz="2400" dirty="0" smtClean="0"/>
              <a:t>sanitaires – reports </a:t>
            </a:r>
            <a:r>
              <a:rPr lang="fr-FR" sz="2400" smtClean="0"/>
              <a:t>et exonérations</a:t>
            </a:r>
            <a:endParaRPr lang="fr-FR" altLang="fr-FR" sz="2400"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56440"/>
            <a:ext cx="3104162" cy="276999"/>
          </a:xfrm>
          <a:prstGeom prst="rect">
            <a:avLst/>
          </a:prstGeom>
        </p:spPr>
        <p:txBody>
          <a:bodyPr wrap="square">
            <a:spAutoFit/>
          </a:bodyPr>
          <a:lstStyle/>
          <a:p>
            <a:pPr>
              <a:spcAft>
                <a:spcPts val="5100"/>
              </a:spcAft>
            </a:pPr>
            <a:r>
              <a:rPr lang="fr-FR" sz="1200" b="1" dirty="0">
                <a:solidFill>
                  <a:schemeClr val="tx2"/>
                </a:solidFill>
              </a:rPr>
              <a:t>Quel dispositif pour les employeurs?</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59238"/>
            <a:ext cx="5571031" cy="2503249"/>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smtClean="0">
                <a:solidFill>
                  <a:schemeClr val="tx2"/>
                </a:solidFill>
              </a:rPr>
              <a:t>Les employeurs </a:t>
            </a:r>
            <a:r>
              <a:rPr lang="fr-FR" sz="1100" b="1" dirty="0">
                <a:solidFill>
                  <a:schemeClr val="tx2"/>
                </a:solidFill>
              </a:rPr>
              <a:t>faisant l’objet d’une </a:t>
            </a:r>
            <a:r>
              <a:rPr lang="fr-FR" sz="1100" b="1" dirty="0" smtClean="0">
                <a:solidFill>
                  <a:schemeClr val="tx2"/>
                </a:solidFill>
              </a:rPr>
              <a:t>fermeture </a:t>
            </a:r>
            <a:r>
              <a:rPr lang="fr-FR" sz="1000" dirty="0" smtClean="0"/>
              <a:t>bénéficient d’un report </a:t>
            </a:r>
            <a:r>
              <a:rPr lang="fr-FR" sz="1000" dirty="0"/>
              <a:t>de droit </a:t>
            </a:r>
            <a:r>
              <a:rPr lang="fr-FR" sz="1000" dirty="0" smtClean="0"/>
              <a:t>des cotisations </a:t>
            </a:r>
            <a:r>
              <a:rPr lang="fr-FR" sz="1000" dirty="0"/>
              <a:t>salariales et patronales sans </a:t>
            </a:r>
            <a:r>
              <a:rPr lang="fr-FR" sz="1000" dirty="0" smtClean="0"/>
              <a:t>aucune formalité</a:t>
            </a:r>
            <a:endParaRPr lang="fr-FR" sz="1000" dirty="0"/>
          </a:p>
          <a:p>
            <a:pPr marL="635000" lvl="2" indent="-174625">
              <a:spcAft>
                <a:spcPts val="200"/>
              </a:spcAft>
              <a:buFont typeface="Arial" panose="020B0604020202020204" pitchFamily="34" charset="0"/>
              <a:buChar char="•"/>
            </a:pPr>
            <a:r>
              <a:rPr lang="fr-FR" sz="1000" dirty="0"/>
              <a:t>L</a:t>
            </a:r>
            <a:r>
              <a:rPr lang="fr-FR" sz="1000" dirty="0" smtClean="0"/>
              <a:t>’absence </a:t>
            </a:r>
            <a:r>
              <a:rPr lang="fr-FR" sz="1000" dirty="0"/>
              <a:t>de paiement partiel ou total vaut report </a:t>
            </a:r>
            <a:endParaRPr lang="fr-FR" sz="1000" dirty="0" smtClean="0"/>
          </a:p>
          <a:p>
            <a:pPr marL="635000" lvl="2" indent="-174625">
              <a:spcAft>
                <a:spcPts val="200"/>
              </a:spcAft>
              <a:buFont typeface="Arial" panose="020B0604020202020204" pitchFamily="34" charset="0"/>
              <a:buChar char="•"/>
            </a:pPr>
            <a:endParaRPr lang="fr-FR" sz="1000" dirty="0"/>
          </a:p>
          <a:p>
            <a:pPr marL="177800" lvl="1" indent="-174625">
              <a:spcAft>
                <a:spcPts val="200"/>
              </a:spcAft>
              <a:buFont typeface="Arial" panose="020B0604020202020204" pitchFamily="34" charset="0"/>
              <a:buChar char="•"/>
            </a:pPr>
            <a:r>
              <a:rPr lang="fr-FR" sz="1100" b="1" dirty="0" smtClean="0">
                <a:solidFill>
                  <a:schemeClr val="tx2"/>
                </a:solidFill>
              </a:rPr>
              <a:t>Les employeurs </a:t>
            </a:r>
            <a:r>
              <a:rPr lang="fr-FR" sz="1100" b="1" dirty="0">
                <a:solidFill>
                  <a:schemeClr val="tx2"/>
                </a:solidFill>
              </a:rPr>
              <a:t>dont l’activité </a:t>
            </a:r>
            <a:r>
              <a:rPr lang="fr-FR" sz="1100" b="1" dirty="0" smtClean="0">
                <a:solidFill>
                  <a:schemeClr val="tx2"/>
                </a:solidFill>
              </a:rPr>
              <a:t>est restreinte par les nouvelles mesures sanitaires et qui anticipent une forte baisse d’activité </a:t>
            </a:r>
            <a:r>
              <a:rPr lang="fr-FR" sz="1000" dirty="0" smtClean="0"/>
              <a:t>bénéficient d’un report </a:t>
            </a:r>
            <a:r>
              <a:rPr lang="fr-FR" sz="1000" dirty="0"/>
              <a:t>sous réserve d’une </a:t>
            </a:r>
            <a:r>
              <a:rPr lang="fr-FR" sz="1000" dirty="0" smtClean="0"/>
              <a:t>simple demande </a:t>
            </a:r>
            <a:r>
              <a:rPr lang="fr-FR" sz="1000" dirty="0"/>
              <a:t>en ligne </a:t>
            </a:r>
            <a:r>
              <a:rPr lang="fr-FR" sz="1000" dirty="0" smtClean="0"/>
              <a:t>préalable</a:t>
            </a:r>
          </a:p>
          <a:p>
            <a:pPr marL="177800" lvl="1" indent="-174625">
              <a:spcAft>
                <a:spcPts val="200"/>
              </a:spcAft>
              <a:buFont typeface="Arial" panose="020B0604020202020204" pitchFamily="34" charset="0"/>
              <a:buChar char="•"/>
            </a:pPr>
            <a:endParaRPr lang="fr-FR" sz="1000" dirty="0" smtClean="0"/>
          </a:p>
          <a:p>
            <a:pPr marL="177800" lvl="1" indent="-174625">
              <a:spcAft>
                <a:spcPts val="200"/>
              </a:spcAft>
              <a:buFont typeface="Arial" panose="020B0604020202020204" pitchFamily="34" charset="0"/>
              <a:buChar char="•"/>
            </a:pPr>
            <a:r>
              <a:rPr lang="fr-FR" sz="1100" b="1" dirty="0">
                <a:solidFill>
                  <a:schemeClr val="tx2"/>
                </a:solidFill>
              </a:rPr>
              <a:t>Un dispositif complémentaires d’exonération de </a:t>
            </a:r>
            <a:r>
              <a:rPr lang="fr-FR" sz="1100" b="1" dirty="0" smtClean="0">
                <a:solidFill>
                  <a:schemeClr val="tx2"/>
                </a:solidFill>
              </a:rPr>
              <a:t>cotisations </a:t>
            </a:r>
            <a:r>
              <a:rPr lang="fr-FR" sz="1000" dirty="0" smtClean="0"/>
              <a:t>sera mis en place </a:t>
            </a:r>
            <a:r>
              <a:rPr lang="fr-FR" sz="1000" dirty="0"/>
              <a:t>pendant </a:t>
            </a:r>
            <a:r>
              <a:rPr lang="fr-FR" sz="1000" dirty="0" smtClean="0"/>
              <a:t>les mois concernés pour les entreprises de moins de 250 salariés qui ont été fermées ou dont les restrictions ont conduit à une baisse d’activité importante </a:t>
            </a:r>
          </a:p>
          <a:p>
            <a:pPr marL="177800" lvl="1" indent="-174625">
              <a:spcAft>
                <a:spcPts val="200"/>
              </a:spcAft>
              <a:buFont typeface="Arial" panose="020B0604020202020204" pitchFamily="34" charset="0"/>
              <a:buChar char="•"/>
            </a:pPr>
            <a:endParaRPr lang="fr-FR" sz="1000" dirty="0" smtClean="0"/>
          </a:p>
          <a:p>
            <a:pPr marL="177800" lvl="1" indent="-174625">
              <a:spcAft>
                <a:spcPts val="200"/>
              </a:spcAft>
              <a:buFont typeface="Arial" panose="020B0604020202020204" pitchFamily="34" charset="0"/>
              <a:buChar char="•"/>
            </a:pPr>
            <a:r>
              <a:rPr lang="fr-FR" sz="1100" b="1" dirty="0">
                <a:solidFill>
                  <a:schemeClr val="tx2"/>
                </a:solidFill>
              </a:rPr>
              <a:t>Les plans d’apurement </a:t>
            </a:r>
            <a:r>
              <a:rPr lang="fr-FR" sz="1000" dirty="0"/>
              <a:t>seront proposés ultérieurement pour les employeurs </a:t>
            </a:r>
            <a:r>
              <a:rPr lang="fr-FR" sz="1000" dirty="0" smtClean="0"/>
              <a:t>concernés et tiendront compte des dispositifs de réduction des cotisations</a:t>
            </a:r>
            <a:endParaRPr lang="fr-FR" sz="1000" dirty="0"/>
          </a:p>
        </p:txBody>
      </p:sp>
    </p:spTree>
    <p:extLst>
      <p:ext uri="{BB962C8B-B14F-4D97-AF65-F5344CB8AC3E}">
        <p14:creationId xmlns:p14="http://schemas.microsoft.com/office/powerpoint/2010/main" val="156385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L’accompagnement de l’économie face aux nouvelles restrictions </a:t>
            </a:r>
            <a:r>
              <a:rPr lang="fr-FR" sz="2400" dirty="0" smtClean="0"/>
              <a:t>sanitaires – reports </a:t>
            </a:r>
            <a:r>
              <a:rPr lang="fr-FR" sz="2400" smtClean="0"/>
              <a:t>et exonérations</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1779662"/>
            <a:ext cx="2736304" cy="330666"/>
          </a:xfrm>
        </p:spPr>
        <p:txBody>
          <a:bodyPr/>
          <a:lstStyle/>
          <a:p>
            <a:pPr marL="92075" indent="0">
              <a:spcAft>
                <a:spcPts val="0"/>
              </a:spcAft>
              <a:buNone/>
            </a:pPr>
            <a:r>
              <a:rPr lang="fr-FR" sz="1200" b="1" dirty="0">
                <a:solidFill>
                  <a:schemeClr val="tx2"/>
                </a:solidFill>
              </a:rPr>
              <a:t>Quel dispositif pour les travailleurs indépendants?</a:t>
            </a:r>
            <a:endParaRPr lang="fr-FR" dirty="0"/>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1779662"/>
            <a:ext cx="5571031" cy="1672253"/>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100" b="1" dirty="0">
                <a:solidFill>
                  <a:schemeClr val="tx2"/>
                </a:solidFill>
              </a:rPr>
              <a:t>Les travailleurs indépendants sont appelés à neutraliser leur revenu estimé 2020 </a:t>
            </a:r>
            <a:r>
              <a:rPr lang="fr-FR" sz="1000" dirty="0"/>
              <a:t>sur leur </a:t>
            </a:r>
            <a:r>
              <a:rPr lang="fr-FR" sz="1000" dirty="0" smtClean="0"/>
              <a:t>espace URSSAF afin de stopper les prélèvements</a:t>
            </a:r>
          </a:p>
          <a:p>
            <a:pPr marL="177800" lvl="1" indent="-177800">
              <a:spcAft>
                <a:spcPts val="200"/>
              </a:spcAft>
              <a:buFont typeface="Arial" panose="020B0604020202020204" pitchFamily="34" charset="0"/>
              <a:buChar char="•"/>
            </a:pPr>
            <a:r>
              <a:rPr lang="fr-FR" sz="1100" b="1" dirty="0">
                <a:solidFill>
                  <a:schemeClr val="tx2"/>
                </a:solidFill>
              </a:rPr>
              <a:t>Un dispositif d’exonération forfaitaire</a:t>
            </a:r>
            <a:r>
              <a:rPr lang="fr-FR" sz="1000" dirty="0" smtClean="0"/>
              <a:t>, aux conditions d’accès identiques à celles des employeurs, sera mis en place</a:t>
            </a:r>
            <a:endParaRPr lang="fr-FR" sz="1000" dirty="0"/>
          </a:p>
          <a:p>
            <a:pPr marL="177800" lvl="1" indent="-177800">
              <a:spcAft>
                <a:spcPts val="200"/>
              </a:spcAft>
              <a:buFont typeface="Arial" panose="020B0604020202020204" pitchFamily="34" charset="0"/>
              <a:buChar char="•"/>
            </a:pPr>
            <a:r>
              <a:rPr lang="fr-FR" sz="1100" b="1" dirty="0">
                <a:solidFill>
                  <a:schemeClr val="tx2"/>
                </a:solidFill>
              </a:rPr>
              <a:t>Les plans d’apurement </a:t>
            </a:r>
            <a:r>
              <a:rPr lang="fr-FR" sz="1000" dirty="0"/>
              <a:t>seront proposés ultérieurement pour les travailleurs indépendants </a:t>
            </a:r>
            <a:r>
              <a:rPr lang="fr-FR" sz="1000" dirty="0" smtClean="0"/>
              <a:t>concernés</a:t>
            </a:r>
          </a:p>
          <a:p>
            <a:pPr marL="177800" lvl="1" indent="-177800">
              <a:spcAft>
                <a:spcPts val="200"/>
              </a:spcAft>
              <a:buFont typeface="Arial" panose="020B0604020202020204" pitchFamily="34" charset="0"/>
              <a:buChar char="•"/>
            </a:pPr>
            <a:r>
              <a:rPr lang="fr-FR" sz="1000" dirty="0"/>
              <a:t>Les travailleurs indépendants peuvent également venir </a:t>
            </a:r>
            <a:r>
              <a:rPr lang="fr-FR" sz="1100" b="1" dirty="0">
                <a:solidFill>
                  <a:schemeClr val="tx2"/>
                </a:solidFill>
              </a:rPr>
              <a:t>moduler leur prélèvement à la source </a:t>
            </a:r>
            <a:r>
              <a:rPr lang="fr-FR" sz="1000" dirty="0"/>
              <a:t>sur impots.gouv.fr</a:t>
            </a:r>
          </a:p>
          <a:p>
            <a:pPr marL="177800" lvl="1" indent="-177800">
              <a:spcAft>
                <a:spcPts val="200"/>
              </a:spcAft>
              <a:buFont typeface="Arial" panose="020B0604020202020204" pitchFamily="34" charset="0"/>
              <a:buChar char="•"/>
            </a:pPr>
            <a:endParaRPr lang="fr-FR" sz="1000" dirty="0"/>
          </a:p>
        </p:txBody>
      </p:sp>
      <p:sp>
        <p:nvSpPr>
          <p:cNvPr id="9"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3563793"/>
            <a:ext cx="2736304" cy="330666"/>
          </a:xfrm>
        </p:spPr>
        <p:txBody>
          <a:bodyPr/>
          <a:lstStyle/>
          <a:p>
            <a:pPr marL="92075" indent="0">
              <a:spcAft>
                <a:spcPts val="0"/>
              </a:spcAft>
              <a:buNone/>
            </a:pPr>
            <a:r>
              <a:rPr lang="fr-FR" sz="1200" b="1" dirty="0">
                <a:solidFill>
                  <a:schemeClr val="tx2"/>
                </a:solidFill>
              </a:rPr>
              <a:t>Quel dispositif pour les entreprises propriétaires et exploitantes de leur local ?</a:t>
            </a:r>
            <a:endParaRPr lang="fr-FR" dirty="0"/>
          </a:p>
        </p:txBody>
      </p:sp>
      <p:sp>
        <p:nvSpPr>
          <p:cNvPr id="12" name="Rectangle 11">
            <a:extLst>
              <a:ext uri="{FF2B5EF4-FFF2-40B4-BE49-F238E27FC236}">
                <a16:creationId xmlns="" xmlns:a16="http://schemas.microsoft.com/office/drawing/2014/main" id="{908DA646-C9E0-5F42-BFDF-FD71C1DB0126}"/>
              </a:ext>
            </a:extLst>
          </p:cNvPr>
          <p:cNvSpPr/>
          <p:nvPr/>
        </p:nvSpPr>
        <p:spPr>
          <a:xfrm>
            <a:off x="3177129" y="3563793"/>
            <a:ext cx="5571031" cy="600164"/>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En cas de difficulté pour payer leur taxe foncière, </a:t>
            </a:r>
            <a:r>
              <a:rPr lang="fr-FR" sz="1100" b="1" dirty="0" smtClean="0">
                <a:solidFill>
                  <a:schemeClr val="tx2"/>
                </a:solidFill>
              </a:rPr>
              <a:t>l'échéance de taxe foncière </a:t>
            </a:r>
            <a:r>
              <a:rPr lang="fr-FR" sz="1100" b="1" dirty="0">
                <a:solidFill>
                  <a:schemeClr val="tx2"/>
                </a:solidFill>
              </a:rPr>
              <a:t>du </a:t>
            </a:r>
            <a:r>
              <a:rPr lang="fr-FR" sz="1100" b="1" dirty="0" smtClean="0">
                <a:solidFill>
                  <a:schemeClr val="tx2"/>
                </a:solidFill>
              </a:rPr>
              <a:t>      15 </a:t>
            </a:r>
            <a:r>
              <a:rPr lang="fr-FR" sz="1100" b="1" dirty="0">
                <a:solidFill>
                  <a:schemeClr val="tx2"/>
                </a:solidFill>
              </a:rPr>
              <a:t>octobre peut être reportée de 3 mois sur simple demande auprès du centre des finances publiques </a:t>
            </a:r>
            <a:r>
              <a:rPr lang="fr-FR" sz="1100" b="1" dirty="0" smtClean="0">
                <a:solidFill>
                  <a:schemeClr val="tx2"/>
                </a:solidFill>
              </a:rPr>
              <a:t>compétent</a:t>
            </a:r>
            <a:endParaRPr lang="fr-FR" sz="1000" dirty="0"/>
          </a:p>
        </p:txBody>
      </p:sp>
    </p:spTree>
    <p:extLst>
      <p:ext uri="{BB962C8B-B14F-4D97-AF65-F5344CB8AC3E}">
        <p14:creationId xmlns:p14="http://schemas.microsoft.com/office/powerpoint/2010/main" val="25363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398713" y="4736205"/>
            <a:ext cx="1350000" cy="360000"/>
          </a:xfrm>
        </p:spPr>
        <p:txBody>
          <a:bodyPr/>
          <a:lstStyle/>
          <a:p>
            <a:fld id="{733122C9-A0B9-462F-8757-0847AD287B63}" type="slidenum">
              <a:rPr lang="fr-FR" smtClean="0"/>
              <a:pPr/>
              <a:t>26</a:t>
            </a:fld>
            <a:endParaRPr lang="fr-FR" dirty="0"/>
          </a:p>
        </p:txBody>
      </p:sp>
      <p:sp>
        <p:nvSpPr>
          <p:cNvPr id="3" name="Espace réservé de la date 2"/>
          <p:cNvSpPr>
            <a:spLocks noGrp="1"/>
          </p:cNvSpPr>
          <p:nvPr>
            <p:ph type="dt" sz="half" idx="2"/>
          </p:nvPr>
        </p:nvSpPr>
        <p:spPr>
          <a:xfrm>
            <a:off x="323850" y="4750336"/>
            <a:ext cx="1210435" cy="345869"/>
          </a:xfrm>
        </p:spPr>
        <p:txBody>
          <a:bodyPr/>
          <a:lstStyle/>
          <a:p>
            <a:fld id="{5E6183FC-BA60-7C49-ABF3-B50982741576}" type="datetime1">
              <a:rPr lang="fr-FR" cap="all" smtClean="0"/>
              <a:pPr/>
              <a:t>13/10/2020</a:t>
            </a:fld>
            <a:endParaRPr lang="fr-FR" cap="all" dirty="0"/>
          </a:p>
        </p:txBody>
      </p:sp>
      <p:sp>
        <p:nvSpPr>
          <p:cNvPr id="5" name="Espace réservé du texte 4"/>
          <p:cNvSpPr>
            <a:spLocks noGrp="1"/>
          </p:cNvSpPr>
          <p:nvPr>
            <p:ph type="body" sz="quarter" idx="16"/>
          </p:nvPr>
        </p:nvSpPr>
        <p:spPr>
          <a:xfrm>
            <a:off x="323528" y="1334259"/>
            <a:ext cx="8424614" cy="242951"/>
          </a:xfrm>
        </p:spPr>
        <p:txBody>
          <a:bodyPr/>
          <a:lstStyle/>
          <a:p>
            <a:r>
              <a:rPr lang="fr-FR" dirty="0" smtClean="0"/>
              <a:t>Evolutions récentes du fonds de solidarité</a:t>
            </a:r>
            <a:endParaRPr lang="fr-FR" dirty="0"/>
          </a:p>
        </p:txBody>
      </p:sp>
      <p:sp>
        <p:nvSpPr>
          <p:cNvPr id="6" name="Titre 5"/>
          <p:cNvSpPr>
            <a:spLocks noGrp="1"/>
          </p:cNvSpPr>
          <p:nvPr>
            <p:ph type="title"/>
          </p:nvPr>
        </p:nvSpPr>
        <p:spPr/>
        <p:txBody>
          <a:bodyPr>
            <a:normAutofit fontScale="90000"/>
          </a:bodyPr>
          <a:lstStyle/>
          <a:p>
            <a:r>
              <a:rPr lang="fr-FR" sz="2800" dirty="0"/>
              <a:t>L’accompagnement de l’économie face aux nouvelles restrictions sanitaires</a:t>
            </a:r>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660359"/>
            <a:ext cx="2853904" cy="461665"/>
          </a:xfrm>
          <a:prstGeom prst="rect">
            <a:avLst/>
          </a:prstGeom>
        </p:spPr>
        <p:txBody>
          <a:bodyPr wrap="square">
            <a:spAutoFit/>
          </a:bodyPr>
          <a:lstStyle/>
          <a:p>
            <a:pPr>
              <a:spcAft>
                <a:spcPts val="5100"/>
              </a:spcAft>
            </a:pPr>
            <a:r>
              <a:rPr lang="fr-FR" sz="1200" b="1" dirty="0" smtClean="0">
                <a:solidFill>
                  <a:schemeClr val="tx2"/>
                </a:solidFill>
              </a:rPr>
              <a:t>Entreprises fermées administrativement </a:t>
            </a:r>
            <a:endParaRPr lang="fr-FR" sz="1200" b="1" dirty="0">
              <a:solidFill>
                <a:schemeClr val="tx2"/>
              </a:solidFill>
            </a:endParaRPr>
          </a:p>
        </p:txBody>
      </p:sp>
      <p:sp>
        <p:nvSpPr>
          <p:cNvPr id="11" name="Rectangle 10">
            <a:extLst>
              <a:ext uri="{FF2B5EF4-FFF2-40B4-BE49-F238E27FC236}">
                <a16:creationId xmlns="" xmlns:a16="http://schemas.microsoft.com/office/drawing/2014/main" id="{E696A138-CCC1-3548-888E-9C84D6909755}"/>
              </a:ext>
            </a:extLst>
          </p:cNvPr>
          <p:cNvSpPr/>
          <p:nvPr/>
        </p:nvSpPr>
        <p:spPr>
          <a:xfrm>
            <a:off x="3168606" y="1660359"/>
            <a:ext cx="5571031" cy="569387"/>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smtClean="0">
                <a:solidFill>
                  <a:schemeClr val="tx2"/>
                </a:solidFill>
              </a:rPr>
              <a:t>Aides renforcées : </a:t>
            </a:r>
            <a:r>
              <a:rPr lang="fr-FR" sz="1000" dirty="0"/>
              <a:t>versement d’une aide mensuelle au prorata </a:t>
            </a:r>
            <a:r>
              <a:rPr lang="fr-FR" sz="1000" dirty="0" err="1"/>
              <a:t>temporis</a:t>
            </a:r>
            <a:r>
              <a:rPr lang="fr-FR" sz="1000" dirty="0"/>
              <a:t> de la durée de fermeture égale au chiffre d’affaires mensuel de l’année N-1 dans la limite de 10 000€ par </a:t>
            </a:r>
            <a:r>
              <a:rPr lang="fr-FR" sz="1000" dirty="0" smtClean="0"/>
              <a:t>mois.</a:t>
            </a:r>
            <a:endParaRPr lang="fr-FR" sz="1000" dirty="0"/>
          </a:p>
        </p:txBody>
      </p:sp>
      <p:sp>
        <p:nvSpPr>
          <p:cNvPr id="12" name="Rectangle 11">
            <a:extLst>
              <a:ext uri="{FF2B5EF4-FFF2-40B4-BE49-F238E27FC236}">
                <a16:creationId xmlns="" xmlns:a16="http://schemas.microsoft.com/office/drawing/2014/main" id="{6CD831BA-8269-0D47-B79E-60AFEBF11EBC}"/>
              </a:ext>
            </a:extLst>
          </p:cNvPr>
          <p:cNvSpPr/>
          <p:nvPr/>
        </p:nvSpPr>
        <p:spPr>
          <a:xfrm>
            <a:off x="314702" y="2242758"/>
            <a:ext cx="2853904" cy="461665"/>
          </a:xfrm>
          <a:prstGeom prst="rect">
            <a:avLst/>
          </a:prstGeom>
        </p:spPr>
        <p:txBody>
          <a:bodyPr wrap="square">
            <a:spAutoFit/>
          </a:bodyPr>
          <a:lstStyle/>
          <a:p>
            <a:pPr>
              <a:spcAft>
                <a:spcPts val="5100"/>
              </a:spcAft>
            </a:pPr>
            <a:r>
              <a:rPr lang="fr-FR" sz="1200" b="1" dirty="0" smtClean="0">
                <a:solidFill>
                  <a:schemeClr val="tx2"/>
                </a:solidFill>
              </a:rPr>
              <a:t>Entreprises qui continuent à avoir une perte du CA supérieure à 70 %</a:t>
            </a:r>
            <a:endParaRPr lang="fr-FR" sz="1200" b="1" dirty="0">
              <a:solidFill>
                <a:schemeClr val="tx2"/>
              </a:solidFill>
            </a:endParaRPr>
          </a:p>
        </p:txBody>
      </p:sp>
      <p:sp>
        <p:nvSpPr>
          <p:cNvPr id="13" name="Rectangle 12">
            <a:extLst>
              <a:ext uri="{FF2B5EF4-FFF2-40B4-BE49-F238E27FC236}">
                <a16:creationId xmlns="" xmlns:a16="http://schemas.microsoft.com/office/drawing/2014/main" id="{E696A138-CCC1-3548-888E-9C84D6909755}"/>
              </a:ext>
            </a:extLst>
          </p:cNvPr>
          <p:cNvSpPr/>
          <p:nvPr/>
        </p:nvSpPr>
        <p:spPr>
          <a:xfrm>
            <a:off x="3168606" y="2242758"/>
            <a:ext cx="5571031" cy="415498"/>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smtClean="0">
                <a:solidFill>
                  <a:schemeClr val="tx2"/>
                </a:solidFill>
              </a:rPr>
              <a:t>Aides renforcées : </a:t>
            </a:r>
            <a:r>
              <a:rPr lang="fr-FR" sz="1000" dirty="0" smtClean="0"/>
              <a:t>versement d’une </a:t>
            </a:r>
            <a:r>
              <a:rPr lang="fr-FR" sz="1000" dirty="0"/>
              <a:t>aide mensuelle égale à la perte de chiffre d’affaires jusqu’à 10 000€ et dans la limite de 60 % du chiffre d’affaires. </a:t>
            </a:r>
          </a:p>
        </p:txBody>
      </p:sp>
      <p:sp>
        <p:nvSpPr>
          <p:cNvPr id="16" name="Rectangle 15">
            <a:extLst>
              <a:ext uri="{FF2B5EF4-FFF2-40B4-BE49-F238E27FC236}">
                <a16:creationId xmlns="" xmlns:a16="http://schemas.microsoft.com/office/drawing/2014/main" id="{6CD831BA-8269-0D47-B79E-60AFEBF11EBC}"/>
              </a:ext>
            </a:extLst>
          </p:cNvPr>
          <p:cNvSpPr/>
          <p:nvPr/>
        </p:nvSpPr>
        <p:spPr>
          <a:xfrm>
            <a:off x="314702" y="2773573"/>
            <a:ext cx="2853904" cy="276999"/>
          </a:xfrm>
          <a:prstGeom prst="rect">
            <a:avLst/>
          </a:prstGeom>
        </p:spPr>
        <p:txBody>
          <a:bodyPr wrap="square">
            <a:spAutoFit/>
          </a:bodyPr>
          <a:lstStyle/>
          <a:p>
            <a:pPr>
              <a:spcAft>
                <a:spcPts val="5100"/>
              </a:spcAft>
            </a:pPr>
            <a:r>
              <a:rPr lang="fr-FR" sz="1200" b="1" dirty="0" smtClean="0">
                <a:solidFill>
                  <a:schemeClr val="tx2"/>
                </a:solidFill>
              </a:rPr>
              <a:t>Bénéficiaires</a:t>
            </a:r>
            <a:endParaRPr lang="fr-FR" sz="1200" b="1" dirty="0">
              <a:solidFill>
                <a:schemeClr val="tx2"/>
              </a:solidFill>
            </a:endParaRPr>
          </a:p>
        </p:txBody>
      </p:sp>
      <p:sp>
        <p:nvSpPr>
          <p:cNvPr id="17" name="Rectangle 16">
            <a:extLst>
              <a:ext uri="{FF2B5EF4-FFF2-40B4-BE49-F238E27FC236}">
                <a16:creationId xmlns="" xmlns:a16="http://schemas.microsoft.com/office/drawing/2014/main" id="{E696A138-CCC1-3548-888E-9C84D6909755}"/>
              </a:ext>
            </a:extLst>
          </p:cNvPr>
          <p:cNvSpPr/>
          <p:nvPr/>
        </p:nvSpPr>
        <p:spPr>
          <a:xfrm>
            <a:off x="3168606" y="2773573"/>
            <a:ext cx="5571031" cy="2046714"/>
          </a:xfrm>
          <a:prstGeom prst="rect">
            <a:avLst/>
          </a:prstGeom>
        </p:spPr>
        <p:txBody>
          <a:bodyPr wrap="square">
            <a:spAutoFit/>
          </a:bodyPr>
          <a:lstStyle/>
          <a:p>
            <a:pPr marL="177800" lvl="1" indent="-174625">
              <a:spcAft>
                <a:spcPts val="200"/>
              </a:spcAft>
              <a:buFont typeface="Arial" panose="020B0604020202020204" pitchFamily="34" charset="0"/>
              <a:buChar char="•"/>
            </a:pPr>
            <a:r>
              <a:rPr lang="fr-FR" sz="1100" b="1" dirty="0" smtClean="0">
                <a:solidFill>
                  <a:schemeClr val="tx2"/>
                </a:solidFill>
              </a:rPr>
              <a:t>Elargissement du fonds aux entreprises de moins de 50 salariés</a:t>
            </a:r>
          </a:p>
          <a:p>
            <a:pPr marL="177800" lvl="1" indent="-174625">
              <a:spcAft>
                <a:spcPts val="200"/>
              </a:spcAft>
              <a:buFont typeface="Arial" panose="020B0604020202020204" pitchFamily="34" charset="0"/>
              <a:buChar char="•"/>
            </a:pPr>
            <a:r>
              <a:rPr lang="fr-FR" sz="1100" b="1" dirty="0" smtClean="0">
                <a:solidFill>
                  <a:schemeClr val="tx2"/>
                </a:solidFill>
              </a:rPr>
              <a:t>Elargissement du fonds à de nouveaux secteurs : </a:t>
            </a:r>
          </a:p>
          <a:p>
            <a:pPr marL="635000" lvl="2" indent="-174625">
              <a:spcAft>
                <a:spcPts val="200"/>
              </a:spcAft>
              <a:buFont typeface="Arial" panose="020B0604020202020204" pitchFamily="34" charset="0"/>
              <a:buChar char="•"/>
            </a:pPr>
            <a:r>
              <a:rPr lang="fr-FR" sz="1000" dirty="0" smtClean="0"/>
              <a:t>Commerces </a:t>
            </a:r>
            <a:r>
              <a:rPr lang="fr-FR" sz="1000" dirty="0"/>
              <a:t>non alimentaires des ZTI</a:t>
            </a:r>
          </a:p>
          <a:p>
            <a:pPr marL="635000" lvl="2" indent="-174625">
              <a:spcAft>
                <a:spcPts val="200"/>
              </a:spcAft>
              <a:buFont typeface="Arial" panose="020B0604020202020204" pitchFamily="34" charset="0"/>
              <a:buChar char="•"/>
            </a:pPr>
            <a:r>
              <a:rPr lang="fr-FR" sz="1000" dirty="0" smtClean="0"/>
              <a:t>Entreprises </a:t>
            </a:r>
            <a:r>
              <a:rPr lang="fr-FR" sz="1000" dirty="0"/>
              <a:t>du tourisme de savoir-faire</a:t>
            </a:r>
          </a:p>
          <a:p>
            <a:pPr marL="635000" lvl="2" indent="-174625">
              <a:spcAft>
                <a:spcPts val="200"/>
              </a:spcAft>
              <a:buFont typeface="Arial" panose="020B0604020202020204" pitchFamily="34" charset="0"/>
              <a:buChar char="•"/>
            </a:pPr>
            <a:r>
              <a:rPr lang="fr-FR" sz="1000" dirty="0" smtClean="0"/>
              <a:t>Métiers </a:t>
            </a:r>
            <a:r>
              <a:rPr lang="fr-FR" sz="1000" dirty="0"/>
              <a:t>graphiques, métiers d’édition spécifique de communication et de conception de stand et d’espaces éphémères de l’événementiel</a:t>
            </a:r>
          </a:p>
          <a:p>
            <a:pPr marL="635000" lvl="2" indent="-174625">
              <a:spcAft>
                <a:spcPts val="200"/>
              </a:spcAft>
              <a:buFont typeface="Arial" panose="020B0604020202020204" pitchFamily="34" charset="0"/>
              <a:buChar char="•"/>
            </a:pPr>
            <a:r>
              <a:rPr lang="fr-FR" sz="1000" dirty="0" smtClean="0"/>
              <a:t>Blanchisserie</a:t>
            </a:r>
            <a:r>
              <a:rPr lang="fr-FR" sz="1000" dirty="0"/>
              <a:t>, teinturerie de détail</a:t>
            </a:r>
          </a:p>
          <a:p>
            <a:pPr marL="635000" lvl="2" indent="-174625">
              <a:spcAft>
                <a:spcPts val="200"/>
              </a:spcAft>
              <a:buFont typeface="Arial" panose="020B0604020202020204" pitchFamily="34" charset="0"/>
              <a:buChar char="•"/>
            </a:pPr>
            <a:r>
              <a:rPr lang="fr-FR" sz="1000" dirty="0" smtClean="0"/>
              <a:t>Bouquinistes </a:t>
            </a:r>
            <a:r>
              <a:rPr lang="fr-FR" sz="1000" dirty="0"/>
              <a:t>des quais de </a:t>
            </a:r>
            <a:r>
              <a:rPr lang="fr-FR" sz="1000" dirty="0" smtClean="0"/>
              <a:t>Paris</a:t>
            </a:r>
          </a:p>
          <a:p>
            <a:pPr marL="635000" lvl="2" indent="-174625">
              <a:spcAft>
                <a:spcPts val="200"/>
              </a:spcAft>
              <a:buFont typeface="Arial" panose="020B0604020202020204" pitchFamily="34" charset="0"/>
              <a:buChar char="•"/>
            </a:pPr>
            <a:r>
              <a:rPr lang="fr-FR" sz="1000" dirty="0" smtClean="0"/>
              <a:t>Fleuristes</a:t>
            </a:r>
          </a:p>
          <a:p>
            <a:pPr marL="635000" lvl="2" indent="-174625">
              <a:spcAft>
                <a:spcPts val="200"/>
              </a:spcAft>
              <a:buFont typeface="Arial" panose="020B0604020202020204" pitchFamily="34" charset="0"/>
              <a:buChar char="•"/>
            </a:pPr>
            <a:r>
              <a:rPr lang="fr-FR" sz="1000" dirty="0" smtClean="0"/>
              <a:t>Fabricants </a:t>
            </a:r>
            <a:r>
              <a:rPr lang="fr-FR" sz="1000" dirty="0"/>
              <a:t>français des arts de la table et des articles de </a:t>
            </a:r>
            <a:r>
              <a:rPr lang="fr-FR" sz="1000" dirty="0" smtClean="0"/>
              <a:t>cuisine</a:t>
            </a:r>
          </a:p>
          <a:p>
            <a:pPr marL="635000" lvl="2" indent="-174625">
              <a:spcAft>
                <a:spcPts val="200"/>
              </a:spcAft>
              <a:buFont typeface="Arial" panose="020B0604020202020204" pitchFamily="34" charset="0"/>
              <a:buChar char="•"/>
            </a:pPr>
            <a:r>
              <a:rPr lang="fr-FR" sz="1000" dirty="0" smtClean="0"/>
              <a:t>Etc.</a:t>
            </a:r>
            <a:endParaRPr lang="fr-FR" sz="1000" dirty="0"/>
          </a:p>
        </p:txBody>
      </p:sp>
      <p:sp>
        <p:nvSpPr>
          <p:cNvPr id="7" name="Rectangle 6"/>
          <p:cNvSpPr/>
          <p:nvPr/>
        </p:nvSpPr>
        <p:spPr>
          <a:xfrm>
            <a:off x="467544" y="3363838"/>
            <a:ext cx="2592288" cy="12241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Les entreprises bénéficiant de l’élargissement du fonds de solidarité à de nouveaux secteurs bénéficieront également des dispositifs de réduction de cotisations au titre des mois de février à mai</a:t>
            </a:r>
            <a:endParaRPr lang="fr-FR" sz="1100" dirty="0"/>
          </a:p>
        </p:txBody>
      </p:sp>
    </p:spTree>
    <p:extLst>
      <p:ext uri="{BB962C8B-B14F-4D97-AF65-F5344CB8AC3E}">
        <p14:creationId xmlns:p14="http://schemas.microsoft.com/office/powerpoint/2010/main" val="290374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33122C9-A0B9-462F-8757-0847AD287B63}" type="slidenum">
              <a:rPr lang="fr-FR" smtClean="0"/>
              <a:pPr/>
              <a:t>3</a:t>
            </a:fld>
            <a:endParaRPr lang="fr-FR" dirty="0"/>
          </a:p>
        </p:txBody>
      </p:sp>
      <p:sp>
        <p:nvSpPr>
          <p:cNvPr id="4" name="Espace réservé du texte 3">
            <a:extLst>
              <a:ext uri="{FF2B5EF4-FFF2-40B4-BE49-F238E27FC236}">
                <a16:creationId xmlns="" xmlns:a16="http://schemas.microsoft.com/office/drawing/2014/main" id="{CFF5838E-2EB6-D842-9098-9F664E4D4EE4}"/>
              </a:ext>
            </a:extLst>
          </p:cNvPr>
          <p:cNvSpPr>
            <a:spLocks noGrp="1"/>
          </p:cNvSpPr>
          <p:nvPr>
            <p:ph type="body" sz="quarter" idx="13"/>
          </p:nvPr>
        </p:nvSpPr>
        <p:spPr/>
        <p:txBody>
          <a:bodyPr/>
          <a:lstStyle/>
          <a:p>
            <a:r>
              <a:rPr lang="fr-FR" dirty="0"/>
              <a:t>Dispositifs de réduction des cotisations sociales</a:t>
            </a:r>
          </a:p>
        </p:txBody>
      </p:sp>
      <p:sp>
        <p:nvSpPr>
          <p:cNvPr id="5" name="Espace réservé du texte 4">
            <a:extLst>
              <a:ext uri="{FF2B5EF4-FFF2-40B4-BE49-F238E27FC236}">
                <a16:creationId xmlns="" xmlns:a16="http://schemas.microsoft.com/office/drawing/2014/main" id="{3F062354-586A-2148-939E-36D4AD9976B2}"/>
              </a:ext>
            </a:extLst>
          </p:cNvPr>
          <p:cNvSpPr>
            <a:spLocks noGrp="1"/>
          </p:cNvSpPr>
          <p:nvPr>
            <p:ph type="body" sz="quarter" idx="14"/>
          </p:nvPr>
        </p:nvSpPr>
        <p:spPr>
          <a:xfrm>
            <a:off x="3293763" y="1563638"/>
            <a:ext cx="2520000" cy="2860762"/>
          </a:xfrm>
        </p:spPr>
        <p:txBody>
          <a:bodyPr/>
          <a:lstStyle/>
          <a:p>
            <a:pPr>
              <a:buFont typeface="+mj-lt"/>
              <a:buAutoNum type="arabicPeriod" startAt="2"/>
            </a:pPr>
            <a:r>
              <a:rPr lang="fr-FR" dirty="0"/>
              <a:t>Reports d’échéance et plans d’étalement des dettes adaptés à la situation des entreprises</a:t>
            </a:r>
          </a:p>
        </p:txBody>
      </p:sp>
      <p:sp>
        <p:nvSpPr>
          <p:cNvPr id="6" name="Espace réservé du texte 5"/>
          <p:cNvSpPr>
            <a:spLocks noGrp="1"/>
          </p:cNvSpPr>
          <p:nvPr>
            <p:ph type="body" sz="quarter" idx="15"/>
          </p:nvPr>
        </p:nvSpPr>
        <p:spPr/>
        <p:txBody>
          <a:bodyPr/>
          <a:lstStyle/>
          <a:p>
            <a:pPr marL="0" indent="0">
              <a:buNone/>
            </a:pPr>
            <a:r>
              <a:rPr lang="fr-FR" dirty="0"/>
              <a:t>3.Accompagnement des nouvelles mesures sanitaires </a:t>
            </a:r>
          </a:p>
        </p:txBody>
      </p:sp>
      <p:sp>
        <p:nvSpPr>
          <p:cNvPr id="11" name="Espace réservé de la date 1">
            <a:extLst>
              <a:ext uri="{FF2B5EF4-FFF2-40B4-BE49-F238E27FC236}">
                <a16:creationId xmlns="" xmlns:a16="http://schemas.microsoft.com/office/drawing/2014/main" id="{E45A732E-432A-CB4E-9BAD-E9025E01C936}"/>
              </a:ext>
            </a:extLst>
          </p:cNvPr>
          <p:cNvSpPr>
            <a:spLocks noGrp="1"/>
          </p:cNvSpPr>
          <p:nvPr>
            <p:ph type="dt" sz="half" idx="2"/>
          </p:nvPr>
        </p:nvSpPr>
        <p:spPr/>
        <p:txBody>
          <a:bodyPr/>
          <a:lstStyle/>
          <a:p>
            <a:fld id="{BD43F710-A1AE-7747-9628-B3862EF0B7E9}" type="datetime1">
              <a:rPr lang="fr-FR" cap="all" smtClean="0"/>
              <a:t>13/10/2020</a:t>
            </a:fld>
            <a:endParaRPr lang="fr-FR" cap="all"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418151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a:xfrm>
            <a:off x="-1" y="699542"/>
            <a:ext cx="9144000" cy="4443958"/>
          </a:xfrm>
        </p:spPr>
      </p:sp>
      <p:sp>
        <p:nvSpPr>
          <p:cNvPr id="4" name="Espace réservé de la date 3"/>
          <p:cNvSpPr>
            <a:spLocks noGrp="1"/>
          </p:cNvSpPr>
          <p:nvPr>
            <p:ph type="dt" sz="half" idx="2"/>
          </p:nvPr>
        </p:nvSpPr>
        <p:spPr/>
        <p:txBody>
          <a:bodyPr/>
          <a:lstStyle/>
          <a:p>
            <a:fld id="{EA8FAAC2-ECC7-674E-BA6D-9C8C798446C6}" type="datetime1">
              <a:rPr lang="fr-FR" cap="all" smtClean="0"/>
              <a:t>13/10/2020</a:t>
            </a:fld>
            <a:endParaRPr lang="fr-FR" cap="all" dirty="0"/>
          </a:p>
        </p:txBody>
      </p:sp>
      <p:sp>
        <p:nvSpPr>
          <p:cNvPr id="6" name="Titre 5"/>
          <p:cNvSpPr>
            <a:spLocks noGrp="1"/>
          </p:cNvSpPr>
          <p:nvPr>
            <p:ph type="title"/>
          </p:nvPr>
        </p:nvSpPr>
        <p:spPr/>
        <p:txBody>
          <a:bodyPr/>
          <a:lstStyle/>
          <a:p>
            <a:r>
              <a:rPr lang="fr-FR" dirty="0"/>
              <a:t>Dispositifs de réduction </a:t>
            </a:r>
            <a:br>
              <a:rPr lang="fr-FR" dirty="0"/>
            </a:br>
            <a:r>
              <a:rPr lang="fr-FR" dirty="0"/>
              <a:t>des cotisations sociales</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13/10/2020</a:t>
            </a:fld>
            <a:endParaRPr lang="fr-FR" cap="all" dirty="0"/>
          </a:p>
        </p:txBody>
      </p:sp>
      <p:sp>
        <p:nvSpPr>
          <p:cNvPr id="7" name="Titre 6"/>
          <p:cNvSpPr>
            <a:spLocks noGrp="1"/>
          </p:cNvSpPr>
          <p:nvPr>
            <p:ph type="title"/>
          </p:nvPr>
        </p:nvSpPr>
        <p:spPr/>
        <p:txBody>
          <a:bodyPr>
            <a:normAutofit fontScale="90000"/>
          </a:bodyPr>
          <a:lstStyle/>
          <a:p>
            <a:r>
              <a:rPr lang="fr-FR" sz="2200" dirty="0"/>
              <a:t>Les exonérations et aides au paiement pour les employeurs</a:t>
            </a:r>
            <a:r>
              <a:rPr lang="fr-FR" altLang="fr-FR" sz="2800" dirty="0"/>
              <a:t/>
            </a:r>
            <a:br>
              <a:rPr lang="fr-FR" altLang="fr-FR" sz="2800" dirty="0"/>
            </a:br>
            <a:endParaRPr lang="fr-FR" dirty="0"/>
          </a:p>
        </p:txBody>
      </p:sp>
      <p:sp>
        <p:nvSpPr>
          <p:cNvPr id="11" name="Ellipse 10">
            <a:extLst>
              <a:ext uri="{FF2B5EF4-FFF2-40B4-BE49-F238E27FC236}">
                <a16:creationId xmlns="" xmlns:a16="http://schemas.microsoft.com/office/drawing/2014/main" id="{7CD27BCF-A502-BC4E-B3BE-757C05F03DBF}"/>
              </a:ext>
            </a:extLst>
          </p:cNvPr>
          <p:cNvSpPr/>
          <p:nvPr/>
        </p:nvSpPr>
        <p:spPr>
          <a:xfrm>
            <a:off x="1992507" y="2970001"/>
            <a:ext cx="1614864" cy="153692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chemeClr val="tx2"/>
                </a:solidFill>
              </a:rPr>
              <a:t>Secteurs</a:t>
            </a:r>
            <a:br>
              <a:rPr lang="fr-FR" sz="1000" b="1" dirty="0">
                <a:solidFill>
                  <a:schemeClr val="tx2"/>
                </a:solidFill>
              </a:rPr>
            </a:br>
            <a:r>
              <a:rPr lang="fr-FR" sz="1000" b="1" dirty="0">
                <a:solidFill>
                  <a:schemeClr val="tx2"/>
                </a:solidFill>
              </a:rPr>
              <a:t> le plus affectés : </a:t>
            </a:r>
            <a:r>
              <a:rPr lang="fr-FR" sz="1100" dirty="0">
                <a:solidFill>
                  <a:schemeClr val="tx2"/>
                </a:solidFill>
              </a:rPr>
              <a:t/>
            </a:r>
            <a:br>
              <a:rPr lang="fr-FR" sz="1100" dirty="0">
                <a:solidFill>
                  <a:schemeClr val="tx2"/>
                </a:solidFill>
              </a:rPr>
            </a:br>
            <a:r>
              <a:rPr lang="fr-FR" sz="800" dirty="0">
                <a:solidFill>
                  <a:schemeClr val="tx2"/>
                </a:solidFill>
              </a:rPr>
              <a:t>Culture, Hôtellerie, Evènementiel, Tourisme, Sports, Restaurants, Transport aérien et maritime, Activités dépendantes de ces secteurs</a:t>
            </a:r>
          </a:p>
        </p:txBody>
      </p:sp>
      <p:sp>
        <p:nvSpPr>
          <p:cNvPr id="12" name="Ellipse 11">
            <a:extLst>
              <a:ext uri="{FF2B5EF4-FFF2-40B4-BE49-F238E27FC236}">
                <a16:creationId xmlns="" xmlns:a16="http://schemas.microsoft.com/office/drawing/2014/main" id="{49A63999-CE45-4944-8CFA-C1070A275F0A}"/>
              </a:ext>
            </a:extLst>
          </p:cNvPr>
          <p:cNvSpPr/>
          <p:nvPr/>
        </p:nvSpPr>
        <p:spPr>
          <a:xfrm>
            <a:off x="2043855" y="1308834"/>
            <a:ext cx="1512168" cy="147181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100" b="1" dirty="0">
                <a:solidFill>
                  <a:schemeClr val="tx2"/>
                </a:solidFill>
              </a:rPr>
              <a:t>Secteurs en fermeture administrative</a:t>
            </a:r>
          </a:p>
        </p:txBody>
      </p:sp>
      <p:sp>
        <p:nvSpPr>
          <p:cNvPr id="13" name="Rectangle 12">
            <a:extLst>
              <a:ext uri="{FF2B5EF4-FFF2-40B4-BE49-F238E27FC236}">
                <a16:creationId xmlns="" xmlns:a16="http://schemas.microsoft.com/office/drawing/2014/main" id="{0794AD49-E067-3242-AC53-B811C293AF36}"/>
              </a:ext>
            </a:extLst>
          </p:cNvPr>
          <p:cNvSpPr/>
          <p:nvPr/>
        </p:nvSpPr>
        <p:spPr>
          <a:xfrm>
            <a:off x="409138" y="3365704"/>
            <a:ext cx="1610766" cy="596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rPr>
              <a:t>Entreprises de </a:t>
            </a:r>
            <a:r>
              <a:rPr lang="fr-FR" sz="1100" b="1" dirty="0">
                <a:solidFill>
                  <a:schemeClr val="tx1"/>
                </a:solidFill>
              </a:rPr>
              <a:t/>
            </a:r>
            <a:br>
              <a:rPr lang="fr-FR" sz="1100" b="1" dirty="0">
                <a:solidFill>
                  <a:schemeClr val="tx1"/>
                </a:solidFill>
              </a:rPr>
            </a:br>
            <a:r>
              <a:rPr lang="fr-FR" sz="1600" b="1" dirty="0">
                <a:solidFill>
                  <a:schemeClr val="tx1"/>
                </a:solidFill>
              </a:rPr>
              <a:t>– 250 salariés</a:t>
            </a:r>
          </a:p>
        </p:txBody>
      </p:sp>
      <p:sp>
        <p:nvSpPr>
          <p:cNvPr id="14" name="Rectangle 13">
            <a:extLst>
              <a:ext uri="{FF2B5EF4-FFF2-40B4-BE49-F238E27FC236}">
                <a16:creationId xmlns="" xmlns:a16="http://schemas.microsoft.com/office/drawing/2014/main" id="{D05E63D1-7514-0E4B-AA7A-9E09AE648423}"/>
              </a:ext>
            </a:extLst>
          </p:cNvPr>
          <p:cNvSpPr/>
          <p:nvPr/>
        </p:nvSpPr>
        <p:spPr>
          <a:xfrm>
            <a:off x="481146" y="1703127"/>
            <a:ext cx="1594416" cy="591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rPr>
              <a:t>Entreprises de</a:t>
            </a:r>
            <a:r>
              <a:rPr lang="fr-FR" sz="1100" b="1" dirty="0">
                <a:solidFill>
                  <a:schemeClr val="tx1"/>
                </a:solidFill>
              </a:rPr>
              <a:t/>
            </a:r>
            <a:br>
              <a:rPr lang="fr-FR" sz="1100" b="1" dirty="0">
                <a:solidFill>
                  <a:schemeClr val="tx1"/>
                </a:solidFill>
              </a:rPr>
            </a:br>
            <a:r>
              <a:rPr lang="fr-FR" sz="1600" b="1" dirty="0">
                <a:solidFill>
                  <a:schemeClr val="tx1"/>
                </a:solidFill>
              </a:rPr>
              <a:t> – 10 salariés, </a:t>
            </a:r>
            <a:r>
              <a:rPr lang="fr-FR" sz="1100" b="1" dirty="0">
                <a:solidFill>
                  <a:schemeClr val="tx1"/>
                </a:solidFill>
              </a:rPr>
              <a:t/>
            </a:r>
            <a:br>
              <a:rPr lang="fr-FR" sz="1100" b="1" dirty="0">
                <a:solidFill>
                  <a:schemeClr val="tx1"/>
                </a:solidFill>
              </a:rPr>
            </a:br>
            <a:r>
              <a:rPr lang="fr-FR" sz="1100" b="1" dirty="0">
                <a:solidFill>
                  <a:schemeClr val="tx1"/>
                </a:solidFill>
              </a:rPr>
              <a:t>accueillant du public</a:t>
            </a:r>
          </a:p>
        </p:txBody>
      </p:sp>
      <p:sp>
        <p:nvSpPr>
          <p:cNvPr id="15" name="Rectangle 14">
            <a:extLst>
              <a:ext uri="{FF2B5EF4-FFF2-40B4-BE49-F238E27FC236}">
                <a16:creationId xmlns="" xmlns:a16="http://schemas.microsoft.com/office/drawing/2014/main" id="{A4C1AD37-BAFF-3B45-BF62-50ED162CCE97}"/>
              </a:ext>
            </a:extLst>
          </p:cNvPr>
          <p:cNvSpPr/>
          <p:nvPr/>
        </p:nvSpPr>
        <p:spPr>
          <a:xfrm>
            <a:off x="4283967" y="3257366"/>
            <a:ext cx="1599466" cy="96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Exonération de cotisations patronales sur les salaires</a:t>
            </a:r>
          </a:p>
          <a:p>
            <a:pPr algn="ctr"/>
            <a:r>
              <a:rPr lang="fr-FR" sz="1100" dirty="0"/>
              <a:t>de février à mai 2020</a:t>
            </a:r>
          </a:p>
        </p:txBody>
      </p:sp>
      <p:sp>
        <p:nvSpPr>
          <p:cNvPr id="16" name="Rectangle 15">
            <a:extLst>
              <a:ext uri="{FF2B5EF4-FFF2-40B4-BE49-F238E27FC236}">
                <a16:creationId xmlns="" xmlns:a16="http://schemas.microsoft.com/office/drawing/2014/main" id="{E8107F92-3882-9649-9DF7-315D68FFA391}"/>
              </a:ext>
            </a:extLst>
          </p:cNvPr>
          <p:cNvSpPr/>
          <p:nvPr/>
        </p:nvSpPr>
        <p:spPr>
          <a:xfrm>
            <a:off x="6364859" y="3265076"/>
            <a:ext cx="1603750" cy="946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fr-FR" sz="1100" dirty="0"/>
              <a:t>Aide au paiement pour les autres cotisations : </a:t>
            </a:r>
            <a:br>
              <a:rPr lang="fr-FR" sz="1100" dirty="0"/>
            </a:br>
            <a:r>
              <a:rPr lang="fr-FR" sz="1100" dirty="0"/>
              <a:t>20 % des salaires  </a:t>
            </a:r>
            <a:br>
              <a:rPr lang="fr-FR" sz="1100" dirty="0"/>
            </a:br>
            <a:r>
              <a:rPr lang="fr-FR" sz="1100" dirty="0"/>
              <a:t>au titre de février à mai 2020</a:t>
            </a:r>
          </a:p>
        </p:txBody>
      </p:sp>
      <p:sp>
        <p:nvSpPr>
          <p:cNvPr id="17" name="Rectangle 16">
            <a:extLst>
              <a:ext uri="{FF2B5EF4-FFF2-40B4-BE49-F238E27FC236}">
                <a16:creationId xmlns="" xmlns:a16="http://schemas.microsoft.com/office/drawing/2014/main" id="{D1C697E3-1FE1-F34D-9BA1-2CC09D756A61}"/>
              </a:ext>
            </a:extLst>
          </p:cNvPr>
          <p:cNvSpPr/>
          <p:nvPr/>
        </p:nvSpPr>
        <p:spPr>
          <a:xfrm>
            <a:off x="6364859" y="1596916"/>
            <a:ext cx="1603750" cy="910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fr-FR" sz="1100" dirty="0"/>
              <a:t>Aide au paiement pour les autres cotisations : </a:t>
            </a:r>
            <a:br>
              <a:rPr lang="fr-FR" sz="1100" dirty="0"/>
            </a:br>
            <a:r>
              <a:rPr lang="fr-FR" sz="1100" dirty="0"/>
              <a:t>20 % des salaires </a:t>
            </a:r>
            <a:br>
              <a:rPr lang="fr-FR" sz="1100" dirty="0"/>
            </a:br>
            <a:r>
              <a:rPr lang="fr-FR" sz="1100" dirty="0"/>
              <a:t>au titre de février à avril 2020</a:t>
            </a:r>
          </a:p>
        </p:txBody>
      </p:sp>
      <p:sp>
        <p:nvSpPr>
          <p:cNvPr id="18" name="Rectangle 17">
            <a:extLst>
              <a:ext uri="{FF2B5EF4-FFF2-40B4-BE49-F238E27FC236}">
                <a16:creationId xmlns="" xmlns:a16="http://schemas.microsoft.com/office/drawing/2014/main" id="{CB52DD95-C20E-A048-972A-1AA6D76DA5B3}"/>
              </a:ext>
            </a:extLst>
          </p:cNvPr>
          <p:cNvSpPr/>
          <p:nvPr/>
        </p:nvSpPr>
        <p:spPr>
          <a:xfrm>
            <a:off x="4279684" y="1578531"/>
            <a:ext cx="1603750" cy="917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Exonération </a:t>
            </a:r>
            <a:br>
              <a:rPr lang="fr-FR" sz="1100" dirty="0"/>
            </a:br>
            <a:r>
              <a:rPr lang="fr-FR" sz="1100" dirty="0"/>
              <a:t>de cotisations patronales sur les salaires</a:t>
            </a:r>
          </a:p>
          <a:p>
            <a:pPr algn="ctr"/>
            <a:r>
              <a:rPr lang="fr-FR" sz="1100" dirty="0"/>
              <a:t>de février à avril 2020</a:t>
            </a:r>
          </a:p>
        </p:txBody>
      </p:sp>
      <p:sp>
        <p:nvSpPr>
          <p:cNvPr id="19" name="Plus 18">
            <a:extLst>
              <a:ext uri="{FF2B5EF4-FFF2-40B4-BE49-F238E27FC236}">
                <a16:creationId xmlns="" xmlns:a16="http://schemas.microsoft.com/office/drawing/2014/main" id="{0220D15B-AC7B-AF4B-B62E-DDC4C8024A62}"/>
              </a:ext>
            </a:extLst>
          </p:cNvPr>
          <p:cNvSpPr/>
          <p:nvPr/>
        </p:nvSpPr>
        <p:spPr>
          <a:xfrm>
            <a:off x="5929235" y="1856480"/>
            <a:ext cx="368204" cy="361981"/>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lus 19">
            <a:extLst>
              <a:ext uri="{FF2B5EF4-FFF2-40B4-BE49-F238E27FC236}">
                <a16:creationId xmlns="" xmlns:a16="http://schemas.microsoft.com/office/drawing/2014/main" id="{A56F2F07-7DAF-BE4F-A9B4-8F8A90F8C18B}"/>
              </a:ext>
            </a:extLst>
          </p:cNvPr>
          <p:cNvSpPr/>
          <p:nvPr/>
        </p:nvSpPr>
        <p:spPr>
          <a:xfrm>
            <a:off x="5940044" y="3557470"/>
            <a:ext cx="368204" cy="361981"/>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a:extLst>
              <a:ext uri="{FF2B5EF4-FFF2-40B4-BE49-F238E27FC236}">
                <a16:creationId xmlns="" xmlns:a16="http://schemas.microsoft.com/office/drawing/2014/main" id="{BA18333F-1618-DA45-BA9C-DF1DD1B1DDE7}"/>
              </a:ext>
            </a:extLst>
          </p:cNvPr>
          <p:cNvSpPr/>
          <p:nvPr/>
        </p:nvSpPr>
        <p:spPr>
          <a:xfrm>
            <a:off x="3663982" y="1937399"/>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a:extLst>
              <a:ext uri="{FF2B5EF4-FFF2-40B4-BE49-F238E27FC236}">
                <a16:creationId xmlns="" xmlns:a16="http://schemas.microsoft.com/office/drawing/2014/main" id="{BA18333F-1618-DA45-BA9C-DF1DD1B1DDE7}"/>
              </a:ext>
            </a:extLst>
          </p:cNvPr>
          <p:cNvSpPr/>
          <p:nvPr/>
        </p:nvSpPr>
        <p:spPr>
          <a:xfrm>
            <a:off x="3663982" y="3629763"/>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250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et aides au paiement </a:t>
            </a:r>
            <a:br>
              <a:rPr lang="fr-FR" sz="2400" dirty="0"/>
            </a:br>
            <a:r>
              <a:rPr lang="fr-FR" sz="2400" dirty="0"/>
              <a:t>pour les employeurs des secteurs les plus touchés</a:t>
            </a:r>
            <a:endParaRPr lang="fr-FR"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764312"/>
          </a:xfrm>
          <a:prstGeom prst="rect">
            <a:avLst/>
          </a:prstGeom>
        </p:spPr>
        <p:txBody>
          <a:bodyPr wrap="square">
            <a:spAutoFit/>
          </a:bodyPr>
          <a:lstStyle/>
          <a:p>
            <a:pPr marL="177800" lvl="2" indent="-174625">
              <a:spcBef>
                <a:spcPts val="0"/>
              </a:spcBef>
              <a:spcAft>
                <a:spcPts val="200"/>
              </a:spcAft>
              <a:buClr>
                <a:schemeClr val="tx1"/>
              </a:buClr>
              <a:buFont typeface="Arial" panose="020B0604020202020204" pitchFamily="34" charset="0"/>
              <a:buChar char="•"/>
            </a:pPr>
            <a:r>
              <a:rPr lang="fr-FR" sz="1000" dirty="0"/>
              <a:t>Une exonération de cotisations et contributions sociales patronales sur les salaires dus au titre des périodes d’activité du </a:t>
            </a:r>
            <a:r>
              <a:rPr lang="fr-FR" sz="1100" b="1" dirty="0">
                <a:solidFill>
                  <a:schemeClr val="tx2"/>
                </a:solidFill>
              </a:rPr>
              <a:t>1</a:t>
            </a:r>
            <a:r>
              <a:rPr lang="fr-FR" sz="1100" b="1" baseline="30000" dirty="0">
                <a:solidFill>
                  <a:schemeClr val="tx2"/>
                </a:solidFill>
              </a:rPr>
              <a:t>er</a:t>
            </a:r>
            <a:r>
              <a:rPr lang="fr-FR" sz="1100" b="1" dirty="0">
                <a:solidFill>
                  <a:schemeClr val="tx2"/>
                </a:solidFill>
              </a:rPr>
              <a:t> février au 31 mai 2020</a:t>
            </a:r>
          </a:p>
          <a:p>
            <a:pPr marL="177800" lvl="2" indent="-174625">
              <a:spcBef>
                <a:spcPts val="0"/>
              </a:spcBef>
              <a:spcAft>
                <a:spcPts val="200"/>
              </a:spcAft>
              <a:buClr>
                <a:schemeClr val="tx1"/>
              </a:buClr>
              <a:buFont typeface="Arial" panose="020B0604020202020204" pitchFamily="34" charset="0"/>
              <a:buChar char="•"/>
            </a:pPr>
            <a:r>
              <a:rPr lang="fr-FR" sz="1000" dirty="0"/>
              <a:t>Une aide au paiement qui réduit les cotisations restant dues aux URSSAF au titre de 2020 </a:t>
            </a:r>
            <a:br>
              <a:rPr lang="fr-FR" sz="1000" dirty="0"/>
            </a:br>
            <a:r>
              <a:rPr lang="fr-FR" sz="1000" dirty="0"/>
              <a:t>égale à </a:t>
            </a:r>
            <a:r>
              <a:rPr lang="fr-FR" sz="1100" b="1" dirty="0">
                <a:solidFill>
                  <a:schemeClr val="tx2"/>
                </a:solidFill>
              </a:rPr>
              <a:t>20%</a:t>
            </a:r>
            <a:r>
              <a:rPr lang="fr-FR" sz="1000" dirty="0"/>
              <a:t> des salaires du </a:t>
            </a:r>
            <a:r>
              <a:rPr lang="fr-FR" sz="1100" b="1" dirty="0">
                <a:solidFill>
                  <a:schemeClr val="tx2"/>
                </a:solidFill>
              </a:rPr>
              <a:t>1</a:t>
            </a:r>
            <a:r>
              <a:rPr lang="fr-FR" sz="1100" b="1" baseline="30000" dirty="0">
                <a:solidFill>
                  <a:schemeClr val="tx2"/>
                </a:solidFill>
              </a:rPr>
              <a:t>er</a:t>
            </a:r>
            <a:r>
              <a:rPr lang="fr-FR" sz="1100" b="1" dirty="0">
                <a:solidFill>
                  <a:schemeClr val="tx2"/>
                </a:solidFill>
              </a:rPr>
              <a:t> février au 31 mai 2020</a:t>
            </a:r>
            <a:endParaRPr lang="fr-FR" sz="1000" b="1" dirty="0">
              <a:solidFill>
                <a:schemeClr val="tx2"/>
              </a:solidFill>
            </a:endParaRPr>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5322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 xmlns:a16="http://schemas.microsoft.com/office/drawing/2014/main" id="{0F70F419-4813-D049-92EB-F7F13F07C60B}"/>
              </a:ext>
            </a:extLst>
          </p:cNvPr>
          <p:cNvSpPr/>
          <p:nvPr/>
        </p:nvSpPr>
        <p:spPr>
          <a:xfrm>
            <a:off x="3177128" y="2578741"/>
            <a:ext cx="5571031" cy="1318310"/>
          </a:xfrm>
          <a:prstGeom prst="rect">
            <a:avLst/>
          </a:prstGeom>
        </p:spPr>
        <p:txBody>
          <a:bodyPr wrap="square">
            <a:spAutoFit/>
          </a:bodyPr>
          <a:lstStyle/>
          <a:p>
            <a:pPr marL="177800" lvl="2" indent="-174625">
              <a:spcBef>
                <a:spcPts val="0"/>
              </a:spcBef>
              <a:spcAft>
                <a:spcPts val="200"/>
              </a:spcAft>
              <a:buClr>
                <a:schemeClr val="tx1"/>
              </a:buClr>
              <a:buFont typeface="Arial" panose="020B0604020202020204" pitchFamily="34" charset="0"/>
              <a:buChar char="•"/>
            </a:pPr>
            <a:r>
              <a:rPr lang="fr-FR" sz="1000" dirty="0"/>
              <a:t>Employer moins de </a:t>
            </a:r>
            <a:r>
              <a:rPr lang="fr-FR" sz="1100" b="1" dirty="0">
                <a:solidFill>
                  <a:schemeClr val="tx2"/>
                </a:solidFill>
              </a:rPr>
              <a:t>250 salariés au 31 décembre 2019</a:t>
            </a:r>
            <a:endParaRPr lang="fr-FR" sz="1000" b="1" dirty="0">
              <a:solidFill>
                <a:schemeClr val="tx2"/>
              </a:solidFill>
            </a:endParaRPr>
          </a:p>
          <a:p>
            <a:pPr marL="177800" lvl="2" indent="-174625">
              <a:spcAft>
                <a:spcPts val="200"/>
              </a:spcAft>
              <a:buClr>
                <a:schemeClr val="tx1"/>
              </a:buClr>
              <a:buFont typeface="Arial" panose="020B0604020202020204" pitchFamily="34" charset="0"/>
              <a:buChar char="•"/>
            </a:pPr>
            <a:r>
              <a:rPr lang="fr-FR" sz="1000" dirty="0"/>
              <a:t>Au moins </a:t>
            </a:r>
            <a:r>
              <a:rPr lang="fr-FR" sz="1100" b="1" dirty="0">
                <a:solidFill>
                  <a:schemeClr val="tx2"/>
                </a:solidFill>
              </a:rPr>
              <a:t>50%</a:t>
            </a:r>
            <a:r>
              <a:rPr lang="fr-FR" sz="1000" dirty="0"/>
              <a:t> du chiffres d’affaires doit relever d’un secteur de l’annexe 1 du décret </a:t>
            </a:r>
            <a:br>
              <a:rPr lang="fr-FR" sz="1000" dirty="0"/>
            </a:br>
            <a:r>
              <a:rPr lang="fr-FR" sz="1000" dirty="0"/>
              <a:t>fonds de solidarité</a:t>
            </a:r>
            <a:r>
              <a:rPr lang="fr-FR" sz="1000" strike="sngStrike" dirty="0"/>
              <a:t> </a:t>
            </a:r>
            <a:r>
              <a:rPr lang="fr-FR" sz="1000" dirty="0"/>
              <a:t>ou relever d’un secteur de l’annexe 2 de ce même décret et avoir subi une perte d’au moins 80% du chiffres d’affaires sur la </a:t>
            </a:r>
            <a:r>
              <a:rPr lang="fr-FR" sz="1000" dirty="0" smtClean="0"/>
              <a:t>période</a:t>
            </a:r>
          </a:p>
          <a:p>
            <a:pPr marL="177800" lvl="2" indent="-174625">
              <a:spcAft>
                <a:spcPts val="200"/>
              </a:spcAft>
              <a:buClr>
                <a:schemeClr val="tx1"/>
              </a:buClr>
              <a:buFont typeface="Arial" panose="020B0604020202020204" pitchFamily="34" charset="0"/>
              <a:buChar char="•"/>
            </a:pPr>
            <a:r>
              <a:rPr lang="fr-FR" sz="1000" dirty="0" smtClean="0"/>
              <a:t>Les listes ont vocation à être élargies à la suite des </a:t>
            </a:r>
            <a:r>
              <a:rPr lang="fr-FR" sz="1100" b="1" dirty="0">
                <a:solidFill>
                  <a:schemeClr val="tx2"/>
                </a:solidFill>
              </a:rPr>
              <a:t>annonces du 8 octobre dernier</a:t>
            </a:r>
          </a:p>
          <a:p>
            <a:pPr marL="177800" lvl="2" indent="-174625">
              <a:spcAft>
                <a:spcPts val="200"/>
              </a:spcAft>
              <a:buClr>
                <a:schemeClr val="tx1"/>
              </a:buClr>
              <a:buFont typeface="Arial" panose="020B0604020202020204" pitchFamily="34" charset="0"/>
              <a:buChar char="•"/>
            </a:pPr>
            <a:endParaRPr lang="fr-FR" sz="1000" dirty="0"/>
          </a:p>
          <a:p>
            <a:pPr marL="177800" lvl="2" indent="-174625">
              <a:spcBef>
                <a:spcPts val="0"/>
              </a:spcBef>
              <a:spcAft>
                <a:spcPts val="200"/>
              </a:spcAft>
              <a:buClr>
                <a:schemeClr val="tx1"/>
              </a:buClr>
              <a:buFont typeface="Arial" panose="020B0604020202020204" pitchFamily="34" charset="0"/>
              <a:buChar char="•"/>
            </a:pPr>
            <a:endParaRPr lang="fr-FR" sz="1000" dirty="0"/>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532242"/>
            <a:ext cx="5571031" cy="1431161"/>
          </a:xfrm>
          <a:prstGeom prst="rect">
            <a:avLst/>
          </a:prstGeom>
        </p:spPr>
        <p:txBody>
          <a:bodyPr wrap="square">
            <a:spAutoFit/>
          </a:bodyPr>
          <a:lstStyle/>
          <a:p>
            <a:pPr marL="177800" lvl="2" indent="-174625">
              <a:spcAft>
                <a:spcPts val="200"/>
              </a:spcAft>
              <a:buClr>
                <a:schemeClr val="tx1"/>
              </a:buClr>
              <a:buFont typeface="Arial" panose="020B0604020202020204" pitchFamily="34" charset="0"/>
              <a:buChar char="•"/>
            </a:pPr>
            <a:r>
              <a:rPr lang="fr-FR" sz="1000" dirty="0"/>
              <a:t>Ces exonérations et aides seront calculées et déclarées par les </a:t>
            </a:r>
            <a:r>
              <a:rPr lang="fr-FR" sz="1000" dirty="0" smtClean="0"/>
              <a:t>employeurs. </a:t>
            </a:r>
            <a:r>
              <a:rPr lang="fr-FR" sz="1100" dirty="0"/>
              <a:t>La date limite initialement fixée au </a:t>
            </a:r>
            <a:r>
              <a:rPr lang="fr-FR" sz="1100" b="1" dirty="0">
                <a:solidFill>
                  <a:schemeClr val="tx2"/>
                </a:solidFill>
              </a:rPr>
              <a:t>31 octobre </a:t>
            </a:r>
            <a:r>
              <a:rPr lang="fr-FR" sz="1100" dirty="0"/>
              <a:t>est décalée au </a:t>
            </a:r>
            <a:r>
              <a:rPr lang="fr-FR" sz="1100" b="1" dirty="0">
                <a:solidFill>
                  <a:schemeClr val="tx2"/>
                </a:solidFill>
              </a:rPr>
              <a:t>31 novembre.</a:t>
            </a:r>
          </a:p>
          <a:p>
            <a:pPr marL="177800" lvl="2" indent="-174625">
              <a:spcBef>
                <a:spcPts val="0"/>
              </a:spcBef>
              <a:spcAft>
                <a:spcPts val="200"/>
              </a:spcAft>
              <a:buClr>
                <a:schemeClr val="tx1"/>
              </a:buClr>
              <a:buFont typeface="Arial" panose="020B0604020202020204" pitchFamily="34" charset="0"/>
              <a:buChar char="•"/>
            </a:pPr>
            <a:r>
              <a:rPr lang="fr-FR" sz="1000" dirty="0" smtClean="0"/>
              <a:t>Les </a:t>
            </a:r>
            <a:r>
              <a:rPr lang="fr-FR" sz="1000" dirty="0"/>
              <a:t>exonérations sont imputées sur les cotisations déclarées au titre des mois </a:t>
            </a:r>
            <a:br>
              <a:rPr lang="fr-FR" sz="1000" dirty="0"/>
            </a:br>
            <a:r>
              <a:rPr lang="fr-FR" sz="1000" dirty="0"/>
              <a:t>qu’elles couvrent</a:t>
            </a:r>
          </a:p>
          <a:p>
            <a:pPr marL="177800" lvl="2" indent="-174625">
              <a:spcBef>
                <a:spcPts val="0"/>
              </a:spcBef>
              <a:spcAft>
                <a:spcPts val="200"/>
              </a:spcAft>
              <a:buClr>
                <a:schemeClr val="tx1"/>
              </a:buClr>
              <a:buFont typeface="Arial" panose="020B0604020202020204" pitchFamily="34" charset="0"/>
              <a:buChar char="•"/>
            </a:pPr>
            <a:r>
              <a:rPr lang="fr-FR" sz="1000" dirty="0"/>
              <a:t>L’aide au paiement vient réduire la dettes de cotisations Urssaf accumulée par les employeurs le cas échéant, et s’impute sinon sur les cotisations Urssaf restant à payer </a:t>
            </a:r>
            <a:br>
              <a:rPr lang="fr-FR" sz="1000" dirty="0"/>
            </a:br>
            <a:r>
              <a:rPr lang="fr-FR" sz="1000" dirty="0"/>
              <a:t>pour la fin d’année</a:t>
            </a:r>
          </a:p>
          <a:p>
            <a:pPr marL="177800" lvl="2" indent="-174625">
              <a:spcBef>
                <a:spcPts val="0"/>
              </a:spcBef>
              <a:spcAft>
                <a:spcPts val="200"/>
              </a:spcAft>
              <a:buClr>
                <a:schemeClr val="tx1"/>
              </a:buClr>
              <a:buFont typeface="Arial" panose="020B0604020202020204" pitchFamily="34" charset="0"/>
              <a:buChar char="•"/>
            </a:pPr>
            <a:endParaRPr lang="fr-FR" sz="1000" dirty="0"/>
          </a:p>
        </p:txBody>
      </p:sp>
    </p:spTree>
    <p:extLst>
      <p:ext uri="{BB962C8B-B14F-4D97-AF65-F5344CB8AC3E}">
        <p14:creationId xmlns:p14="http://schemas.microsoft.com/office/powerpoint/2010/main" val="88371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et aides au paiement pour les employeurs des secteurs fermés durant le confinement</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764312"/>
          </a:xfrm>
          <a:prstGeom prst="rect">
            <a:avLst/>
          </a:prstGeom>
        </p:spPr>
        <p:txBody>
          <a:bodyPr wrap="square">
            <a:spAutoFit/>
          </a:bodyPr>
          <a:lstStyle/>
          <a:p>
            <a:pPr marL="177800" lvl="1" indent="-174625">
              <a:spcAft>
                <a:spcPts val="200"/>
              </a:spcAft>
              <a:buClr>
                <a:schemeClr val="tx1"/>
              </a:buClr>
              <a:buFont typeface="Arial" panose="020B0604020202020204" pitchFamily="34" charset="0"/>
              <a:buChar char="•"/>
            </a:pPr>
            <a:r>
              <a:rPr lang="fr-FR" sz="1000" dirty="0"/>
              <a:t>Une exonération de cotisations et contributions sociales patronales sur les salaires dus au titre des périodes d’activité du </a:t>
            </a:r>
            <a:r>
              <a:rPr lang="fr-FR" sz="1100" b="1" dirty="0">
                <a:solidFill>
                  <a:schemeClr val="tx2"/>
                </a:solidFill>
              </a:rPr>
              <a:t>1</a:t>
            </a:r>
            <a:r>
              <a:rPr lang="fr-FR" sz="1100" b="1" baseline="30000" dirty="0">
                <a:solidFill>
                  <a:schemeClr val="tx2"/>
                </a:solidFill>
              </a:rPr>
              <a:t>er</a:t>
            </a:r>
            <a:r>
              <a:rPr lang="fr-FR" sz="1100" b="1" dirty="0">
                <a:solidFill>
                  <a:schemeClr val="tx2"/>
                </a:solidFill>
              </a:rPr>
              <a:t> février au 30 avril 2020</a:t>
            </a:r>
            <a:endParaRPr lang="fr-FR" sz="1000" b="1" dirty="0">
              <a:solidFill>
                <a:schemeClr val="tx2"/>
              </a:solidFill>
            </a:endParaRPr>
          </a:p>
          <a:p>
            <a:pPr marL="177800" lvl="1" indent="-174625">
              <a:spcAft>
                <a:spcPts val="200"/>
              </a:spcAft>
              <a:buClr>
                <a:schemeClr val="tx1"/>
              </a:buClr>
              <a:buFont typeface="Arial" panose="020B0604020202020204" pitchFamily="34" charset="0"/>
              <a:buChar char="•"/>
            </a:pPr>
            <a:r>
              <a:rPr lang="fr-FR" sz="1000" dirty="0"/>
              <a:t>Une aide au paiement qui réduit les cotisations URSSAF restant dues au titre de 2020 </a:t>
            </a:r>
            <a:br>
              <a:rPr lang="fr-FR" sz="1000" dirty="0"/>
            </a:br>
            <a:r>
              <a:rPr lang="fr-FR" sz="1000" dirty="0"/>
              <a:t>égale à </a:t>
            </a:r>
            <a:r>
              <a:rPr lang="fr-FR" sz="1100" b="1" dirty="0">
                <a:solidFill>
                  <a:schemeClr val="tx2"/>
                </a:solidFill>
              </a:rPr>
              <a:t>20% des salaires du 1</a:t>
            </a:r>
            <a:r>
              <a:rPr lang="fr-FR" sz="1100" b="1" baseline="30000" dirty="0">
                <a:solidFill>
                  <a:schemeClr val="tx2"/>
                </a:solidFill>
              </a:rPr>
              <a:t>er</a:t>
            </a:r>
            <a:r>
              <a:rPr lang="fr-FR" sz="1100" b="1" dirty="0">
                <a:solidFill>
                  <a:schemeClr val="tx2"/>
                </a:solidFill>
              </a:rPr>
              <a:t> février au </a:t>
            </a:r>
            <a:r>
              <a:rPr lang="fr-FR" sz="1100" b="1" dirty="0" smtClean="0">
                <a:solidFill>
                  <a:schemeClr val="tx2"/>
                </a:solidFill>
              </a:rPr>
              <a:t>30 avril 2020</a:t>
            </a:r>
            <a:endParaRPr lang="fr-FR" sz="1000" b="1" dirty="0">
              <a:solidFill>
                <a:schemeClr val="tx2"/>
              </a:solidFill>
            </a:endParaRPr>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2931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 xmlns:a16="http://schemas.microsoft.com/office/drawing/2014/main" id="{0F70F419-4813-D049-92EB-F7F13F07C60B}"/>
              </a:ext>
            </a:extLst>
          </p:cNvPr>
          <p:cNvSpPr/>
          <p:nvPr/>
        </p:nvSpPr>
        <p:spPr>
          <a:xfrm>
            <a:off x="3177128" y="2578741"/>
            <a:ext cx="5571031" cy="595035"/>
          </a:xfrm>
          <a:prstGeom prst="rect">
            <a:avLst/>
          </a:prstGeom>
        </p:spPr>
        <p:txBody>
          <a:bodyPr wrap="square">
            <a:spAutoFit/>
          </a:bodyPr>
          <a:lstStyle/>
          <a:p>
            <a:pPr marL="177800" lvl="1" indent="-177800">
              <a:spcAft>
                <a:spcPts val="200"/>
              </a:spcAft>
              <a:buClr>
                <a:schemeClr val="tx1"/>
              </a:buClr>
              <a:buFont typeface="Arial" panose="020B0604020202020204" pitchFamily="34" charset="0"/>
              <a:buChar char="•"/>
            </a:pPr>
            <a:r>
              <a:rPr lang="fr-FR" sz="1000" dirty="0"/>
              <a:t>Entreprises accueillant du public, qui ont fait l’objet d’une fermeture administrative sans relever des secteurs les plus touchés</a:t>
            </a:r>
          </a:p>
          <a:p>
            <a:pPr marL="177800" lvl="1" indent="-177800">
              <a:spcAft>
                <a:spcPts val="200"/>
              </a:spcAft>
              <a:buClr>
                <a:schemeClr val="tx1"/>
              </a:buClr>
              <a:buFont typeface="Arial" panose="020B0604020202020204" pitchFamily="34" charset="0"/>
              <a:buChar char="•"/>
            </a:pPr>
            <a:r>
              <a:rPr lang="fr-FR" sz="1000" dirty="0"/>
              <a:t>Employer moins de </a:t>
            </a:r>
            <a:r>
              <a:rPr lang="fr-FR" sz="1100" b="1" dirty="0">
                <a:solidFill>
                  <a:schemeClr val="tx2"/>
                </a:solidFill>
              </a:rPr>
              <a:t>10 salariés au 31 décembre 2019</a:t>
            </a:r>
            <a:endParaRPr lang="fr-FR" sz="1000" b="1" dirty="0">
              <a:solidFill>
                <a:schemeClr val="tx2"/>
              </a:solidFill>
            </a:endParaRP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293142"/>
            <a:ext cx="5571031" cy="1251625"/>
          </a:xfrm>
          <a:prstGeom prst="rect">
            <a:avLst/>
          </a:prstGeom>
        </p:spPr>
        <p:txBody>
          <a:bodyPr wrap="square">
            <a:spAutoFit/>
          </a:bodyPr>
          <a:lstStyle/>
          <a:p>
            <a:pPr marL="177800" lvl="2" indent="-174625">
              <a:spcAft>
                <a:spcPts val="200"/>
              </a:spcAft>
              <a:buClr>
                <a:schemeClr val="tx1"/>
              </a:buClr>
              <a:buFont typeface="Arial" panose="020B0604020202020204" pitchFamily="34" charset="0"/>
              <a:buChar char="•"/>
            </a:pPr>
            <a:r>
              <a:rPr lang="fr-FR" sz="1000" dirty="0"/>
              <a:t>Ces exonérations et aides seront calculées et déclarées par les employeurs. </a:t>
            </a:r>
            <a:r>
              <a:rPr lang="fr-FR" sz="1100" dirty="0"/>
              <a:t>La date limite initialement fixée au </a:t>
            </a:r>
            <a:r>
              <a:rPr lang="fr-FR" sz="1100" b="1" dirty="0">
                <a:solidFill>
                  <a:schemeClr val="tx2"/>
                </a:solidFill>
              </a:rPr>
              <a:t>31 octobre </a:t>
            </a:r>
            <a:r>
              <a:rPr lang="fr-FR" sz="1100" dirty="0"/>
              <a:t>est décalée </a:t>
            </a:r>
            <a:r>
              <a:rPr lang="fr-FR" sz="1100"/>
              <a:t>au </a:t>
            </a:r>
            <a:r>
              <a:rPr lang="fr-FR" sz="1100" b="1" smtClean="0">
                <a:solidFill>
                  <a:schemeClr val="tx2"/>
                </a:solidFill>
              </a:rPr>
              <a:t>30 </a:t>
            </a:r>
            <a:r>
              <a:rPr lang="fr-FR" sz="1100" b="1" dirty="0">
                <a:solidFill>
                  <a:schemeClr val="tx2"/>
                </a:solidFill>
              </a:rPr>
              <a:t>novembre.</a:t>
            </a:r>
          </a:p>
          <a:p>
            <a:pPr marL="177800" lvl="1" indent="-174625">
              <a:spcAft>
                <a:spcPts val="200"/>
              </a:spcAft>
              <a:buFont typeface="Arial" panose="020B0604020202020204" pitchFamily="34" charset="0"/>
              <a:buChar char="•"/>
            </a:pPr>
            <a:r>
              <a:rPr lang="fr-FR" sz="1000" dirty="0" smtClean="0"/>
              <a:t>Les </a:t>
            </a:r>
            <a:r>
              <a:rPr lang="fr-FR" sz="1000" dirty="0"/>
              <a:t>exonérations sont imputées sur les cotisations déclarées au titre des mois qu’elles couvrent</a:t>
            </a:r>
          </a:p>
          <a:p>
            <a:pPr marL="177800" lvl="1" indent="-174625">
              <a:spcAft>
                <a:spcPts val="200"/>
              </a:spcAft>
              <a:buFont typeface="Arial" panose="020B0604020202020204" pitchFamily="34" charset="0"/>
              <a:buChar char="•"/>
            </a:pPr>
            <a:r>
              <a:rPr lang="fr-FR" sz="1000" dirty="0"/>
              <a:t>L’aide au paiement vient réduire la dettes de cotisations Urssaf accumulée par les employeurs le cas échéant, et s’impute </a:t>
            </a:r>
            <a:r>
              <a:rPr lang="fr-FR" sz="1000" dirty="0" smtClean="0"/>
              <a:t>en l’absence de dette </a:t>
            </a:r>
            <a:r>
              <a:rPr lang="fr-FR" sz="1000" dirty="0"/>
              <a:t>sur les cotisations Urssaf restant à payer pour la fin d’année</a:t>
            </a:r>
          </a:p>
        </p:txBody>
      </p:sp>
    </p:spTree>
    <p:extLst>
      <p:ext uri="{BB962C8B-B14F-4D97-AF65-F5344CB8AC3E}">
        <p14:creationId xmlns:p14="http://schemas.microsoft.com/office/powerpoint/2010/main" val="170821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13/10/2020</a:t>
            </a:fld>
            <a:endParaRPr lang="fr-FR" cap="all" dirty="0"/>
          </a:p>
        </p:txBody>
      </p:sp>
      <p:sp>
        <p:nvSpPr>
          <p:cNvPr id="7" name="Titre 6"/>
          <p:cNvSpPr>
            <a:spLocks noGrp="1"/>
          </p:cNvSpPr>
          <p:nvPr>
            <p:ph type="title"/>
          </p:nvPr>
        </p:nvSpPr>
        <p:spPr/>
        <p:txBody>
          <a:bodyPr>
            <a:normAutofit/>
          </a:bodyPr>
          <a:lstStyle/>
          <a:p>
            <a:r>
              <a:rPr lang="fr-FR" sz="2400" dirty="0"/>
              <a:t>Les exonérations </a:t>
            </a:r>
            <a:r>
              <a:rPr lang="fr-FR" sz="2400" dirty="0" smtClean="0"/>
              <a:t>pour </a:t>
            </a:r>
            <a:r>
              <a:rPr lang="fr-FR" sz="2400" dirty="0"/>
              <a:t>les travailleurs indépendants</a:t>
            </a:r>
            <a:endParaRPr lang="fr-FR" altLang="fr-FR" sz="2400" dirty="0"/>
          </a:p>
        </p:txBody>
      </p:sp>
      <p:sp>
        <p:nvSpPr>
          <p:cNvPr id="8" name="Ellipse 7">
            <a:extLst>
              <a:ext uri="{FF2B5EF4-FFF2-40B4-BE49-F238E27FC236}">
                <a16:creationId xmlns="" xmlns:a16="http://schemas.microsoft.com/office/drawing/2014/main" id="{C978A074-0D69-144E-865D-2810D3B6E94E}"/>
              </a:ext>
            </a:extLst>
          </p:cNvPr>
          <p:cNvSpPr/>
          <p:nvPr/>
        </p:nvSpPr>
        <p:spPr>
          <a:xfrm>
            <a:off x="1815036" y="3123059"/>
            <a:ext cx="1614864" cy="153692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b="1" dirty="0">
                <a:solidFill>
                  <a:schemeClr val="tx2"/>
                </a:solidFill>
              </a:rPr>
              <a:t>Secteurs</a:t>
            </a:r>
            <a:br>
              <a:rPr lang="fr-FR" sz="1000" b="1" dirty="0">
                <a:solidFill>
                  <a:schemeClr val="tx2"/>
                </a:solidFill>
              </a:rPr>
            </a:br>
            <a:r>
              <a:rPr lang="fr-FR" sz="1000" b="1" dirty="0">
                <a:solidFill>
                  <a:schemeClr val="tx2"/>
                </a:solidFill>
              </a:rPr>
              <a:t> le plus affectés : </a:t>
            </a:r>
            <a:r>
              <a:rPr lang="fr-FR" sz="1100" dirty="0">
                <a:solidFill>
                  <a:schemeClr val="tx2"/>
                </a:solidFill>
              </a:rPr>
              <a:t/>
            </a:r>
            <a:br>
              <a:rPr lang="fr-FR" sz="1100" dirty="0">
                <a:solidFill>
                  <a:schemeClr val="tx2"/>
                </a:solidFill>
              </a:rPr>
            </a:br>
            <a:r>
              <a:rPr lang="fr-FR" sz="800" dirty="0">
                <a:solidFill>
                  <a:schemeClr val="tx2"/>
                </a:solidFill>
              </a:rPr>
              <a:t>Culture, Hôtellerie, Evènementiel, Tourisme, Sports, Restaurants, Transport aérien et maritime, Activités dépendantes de ces secteurs</a:t>
            </a:r>
          </a:p>
        </p:txBody>
      </p:sp>
      <p:sp>
        <p:nvSpPr>
          <p:cNvPr id="10" name="Ellipse 9">
            <a:extLst>
              <a:ext uri="{FF2B5EF4-FFF2-40B4-BE49-F238E27FC236}">
                <a16:creationId xmlns="" xmlns:a16="http://schemas.microsoft.com/office/drawing/2014/main" id="{AD5B4D83-8058-184E-AA98-2D42966B6E8C}"/>
              </a:ext>
            </a:extLst>
          </p:cNvPr>
          <p:cNvSpPr/>
          <p:nvPr/>
        </p:nvSpPr>
        <p:spPr>
          <a:xfrm>
            <a:off x="1866384" y="1461892"/>
            <a:ext cx="1512168" cy="147181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100" b="1" dirty="0">
                <a:solidFill>
                  <a:schemeClr val="tx2"/>
                </a:solidFill>
              </a:rPr>
              <a:t>Secteurs en fermeture administrative</a:t>
            </a:r>
          </a:p>
        </p:txBody>
      </p:sp>
      <p:sp>
        <p:nvSpPr>
          <p:cNvPr id="11" name="Rectangle 10">
            <a:extLst>
              <a:ext uri="{FF2B5EF4-FFF2-40B4-BE49-F238E27FC236}">
                <a16:creationId xmlns="" xmlns:a16="http://schemas.microsoft.com/office/drawing/2014/main" id="{173CB48B-9E65-7B48-87B4-F33311961D30}"/>
              </a:ext>
            </a:extLst>
          </p:cNvPr>
          <p:cNvSpPr/>
          <p:nvPr/>
        </p:nvSpPr>
        <p:spPr>
          <a:xfrm>
            <a:off x="4106497" y="3410424"/>
            <a:ext cx="3253962" cy="96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Réduction forfaitaire de cotisations de </a:t>
            </a:r>
            <a:br>
              <a:rPr lang="fr-FR" sz="1100" dirty="0"/>
            </a:br>
            <a:r>
              <a:rPr lang="fr-FR" sz="1100" b="1" dirty="0"/>
              <a:t>2 400€ sur les cotisations 2020 en 2020</a:t>
            </a:r>
          </a:p>
          <a:p>
            <a:pPr algn="ctr"/>
            <a:r>
              <a:rPr lang="fr-FR" sz="1100" dirty="0"/>
              <a:t>Possibilité d’en </a:t>
            </a:r>
            <a:r>
              <a:rPr lang="fr-FR" sz="1100" dirty="0">
                <a:solidFill>
                  <a:schemeClr val="bg1"/>
                </a:solidFill>
              </a:rPr>
              <a:t>bénéficier dès </a:t>
            </a:r>
            <a:br>
              <a:rPr lang="fr-FR" sz="1100" dirty="0">
                <a:solidFill>
                  <a:schemeClr val="bg1"/>
                </a:solidFill>
              </a:rPr>
            </a:br>
            <a:r>
              <a:rPr lang="fr-FR" sz="1100" b="1" dirty="0">
                <a:solidFill>
                  <a:schemeClr val="bg1"/>
                </a:solidFill>
              </a:rPr>
              <a:t>2020 en réduisant de 5 000€</a:t>
            </a:r>
          </a:p>
          <a:p>
            <a:pPr algn="ctr"/>
            <a:r>
              <a:rPr lang="fr-FR" sz="1100" b="1" dirty="0">
                <a:solidFill>
                  <a:schemeClr val="bg1"/>
                </a:solidFill>
              </a:rPr>
              <a:t>le revenu estimé de 2020</a:t>
            </a:r>
          </a:p>
        </p:txBody>
      </p:sp>
      <p:sp>
        <p:nvSpPr>
          <p:cNvPr id="12" name="Rectangle 11">
            <a:extLst>
              <a:ext uri="{FF2B5EF4-FFF2-40B4-BE49-F238E27FC236}">
                <a16:creationId xmlns="" xmlns:a16="http://schemas.microsoft.com/office/drawing/2014/main" id="{69F62111-E6F4-3546-8B9F-AEA9BABB623B}"/>
              </a:ext>
            </a:extLst>
          </p:cNvPr>
          <p:cNvSpPr/>
          <p:nvPr/>
        </p:nvSpPr>
        <p:spPr>
          <a:xfrm>
            <a:off x="4102212" y="1725286"/>
            <a:ext cx="3258247" cy="9178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Réduction forfaitaire de cotisations de </a:t>
            </a:r>
            <a:br>
              <a:rPr lang="fr-FR" sz="1100" dirty="0"/>
            </a:br>
            <a:r>
              <a:rPr lang="fr-FR" sz="1100" b="1" dirty="0"/>
              <a:t>1 800€ sur les cotisations 2020 en 2020</a:t>
            </a:r>
          </a:p>
          <a:p>
            <a:pPr algn="ctr"/>
            <a:r>
              <a:rPr lang="fr-FR" sz="1100" dirty="0"/>
              <a:t>Possibilité d’en </a:t>
            </a:r>
            <a:r>
              <a:rPr lang="fr-FR" sz="1100" dirty="0">
                <a:solidFill>
                  <a:schemeClr val="bg1"/>
                </a:solidFill>
              </a:rPr>
              <a:t>bénéficier dès </a:t>
            </a:r>
            <a:br>
              <a:rPr lang="fr-FR" sz="1100" dirty="0">
                <a:solidFill>
                  <a:schemeClr val="bg1"/>
                </a:solidFill>
              </a:rPr>
            </a:br>
            <a:r>
              <a:rPr lang="fr-FR" sz="1100" b="1" dirty="0">
                <a:solidFill>
                  <a:schemeClr val="bg1"/>
                </a:solidFill>
              </a:rPr>
              <a:t>2020 en réduisant de 3 500€</a:t>
            </a:r>
          </a:p>
          <a:p>
            <a:pPr algn="ctr"/>
            <a:r>
              <a:rPr lang="fr-FR" sz="1100" b="1" dirty="0">
                <a:solidFill>
                  <a:schemeClr val="bg1"/>
                </a:solidFill>
              </a:rPr>
              <a:t>le revenu estimé de 2020</a:t>
            </a:r>
          </a:p>
        </p:txBody>
      </p:sp>
      <p:sp>
        <p:nvSpPr>
          <p:cNvPr id="13" name="Flèche droite 24">
            <a:extLst>
              <a:ext uri="{FF2B5EF4-FFF2-40B4-BE49-F238E27FC236}">
                <a16:creationId xmlns="" xmlns:a16="http://schemas.microsoft.com/office/drawing/2014/main" id="{75818897-D02D-E84E-85C4-81237387877A}"/>
              </a:ext>
            </a:extLst>
          </p:cNvPr>
          <p:cNvSpPr/>
          <p:nvPr/>
        </p:nvSpPr>
        <p:spPr>
          <a:xfrm>
            <a:off x="3513137" y="2075528"/>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24">
            <a:extLst>
              <a:ext uri="{FF2B5EF4-FFF2-40B4-BE49-F238E27FC236}">
                <a16:creationId xmlns="" xmlns:a16="http://schemas.microsoft.com/office/drawing/2014/main" id="{75818897-D02D-E84E-85C4-81237387877A}"/>
              </a:ext>
            </a:extLst>
          </p:cNvPr>
          <p:cNvSpPr/>
          <p:nvPr/>
        </p:nvSpPr>
        <p:spPr>
          <a:xfrm>
            <a:off x="3513137" y="3782822"/>
            <a:ext cx="504056" cy="217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402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46B5851D-6AB5-B64D-9935-6B502BC739B5}"/>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3" name="Espace réservé de la date 2">
            <a:extLst>
              <a:ext uri="{FF2B5EF4-FFF2-40B4-BE49-F238E27FC236}">
                <a16:creationId xmlns="" xmlns:a16="http://schemas.microsoft.com/office/drawing/2014/main" id="{8C0F7B24-4739-C14B-90BD-8B172DB11A48}"/>
              </a:ext>
            </a:extLst>
          </p:cNvPr>
          <p:cNvSpPr>
            <a:spLocks noGrp="1"/>
          </p:cNvSpPr>
          <p:nvPr>
            <p:ph type="dt" sz="half" idx="2"/>
          </p:nvPr>
        </p:nvSpPr>
        <p:spPr/>
        <p:txBody>
          <a:bodyPr/>
          <a:lstStyle/>
          <a:p>
            <a:fld id="{5E6183FC-BA60-7C49-ABF3-B50982741576}" type="datetime1">
              <a:rPr lang="fr-FR" cap="all" smtClean="0"/>
              <a:pPr/>
              <a:t>13/10/2020</a:t>
            </a:fld>
            <a:endParaRPr lang="fr-FR" cap="all" dirty="0"/>
          </a:p>
        </p:txBody>
      </p:sp>
      <p:sp>
        <p:nvSpPr>
          <p:cNvPr id="6" name="Titre 5">
            <a:extLst>
              <a:ext uri="{FF2B5EF4-FFF2-40B4-BE49-F238E27FC236}">
                <a16:creationId xmlns="" xmlns:a16="http://schemas.microsoft.com/office/drawing/2014/main" id="{6C07DD7B-98AA-714A-BDB2-4E3A453FD7F6}"/>
              </a:ext>
            </a:extLst>
          </p:cNvPr>
          <p:cNvSpPr>
            <a:spLocks noGrp="1"/>
          </p:cNvSpPr>
          <p:nvPr>
            <p:ph type="title"/>
          </p:nvPr>
        </p:nvSpPr>
        <p:spPr/>
        <p:txBody>
          <a:bodyPr>
            <a:normAutofit fontScale="90000"/>
          </a:bodyPr>
          <a:lstStyle/>
          <a:p>
            <a:r>
              <a:rPr lang="fr-FR" sz="2400" dirty="0"/>
              <a:t>Les exonérations </a:t>
            </a:r>
            <a:r>
              <a:rPr lang="fr-FR" sz="2400" dirty="0" smtClean="0"/>
              <a:t>pour </a:t>
            </a:r>
            <a:r>
              <a:rPr lang="fr-FR" sz="2400" dirty="0"/>
              <a:t>les travailleurs indépendants des secteurs les plus touchés</a:t>
            </a:r>
            <a:endParaRPr lang="fr-FR" altLang="fr-FR" sz="2400" dirty="0"/>
          </a:p>
        </p:txBody>
      </p:sp>
      <p:sp>
        <p:nvSpPr>
          <p:cNvPr id="7" name="Espace réservé du texte 6">
            <a:extLst>
              <a:ext uri="{FF2B5EF4-FFF2-40B4-BE49-F238E27FC236}">
                <a16:creationId xmlns="" xmlns:a16="http://schemas.microsoft.com/office/drawing/2014/main" id="{A2965788-0187-7D45-98B7-2D6D3BF73108}"/>
              </a:ext>
            </a:extLst>
          </p:cNvPr>
          <p:cNvSpPr>
            <a:spLocks noGrp="1"/>
          </p:cNvSpPr>
          <p:nvPr>
            <p:ph type="body" sz="quarter" idx="17"/>
          </p:nvPr>
        </p:nvSpPr>
        <p:spPr>
          <a:xfrm>
            <a:off x="323528" y="2584095"/>
            <a:ext cx="2556471" cy="204991"/>
          </a:xfrm>
        </p:spPr>
        <p:txBody>
          <a:bodyPr/>
          <a:lstStyle/>
          <a:p>
            <a:pPr marL="92075" indent="0">
              <a:spcAft>
                <a:spcPts val="0"/>
              </a:spcAft>
              <a:buNone/>
            </a:pPr>
            <a:r>
              <a:rPr lang="fr-FR" sz="1200" b="1" dirty="0">
                <a:solidFill>
                  <a:schemeClr val="tx2"/>
                </a:solidFill>
              </a:rPr>
              <a:t>Quelles sont les conditions?</a:t>
            </a:r>
          </a:p>
          <a:p>
            <a:endParaRPr lang="fr-FR" dirty="0"/>
          </a:p>
        </p:txBody>
      </p:sp>
      <p:sp>
        <p:nvSpPr>
          <p:cNvPr id="10" name="Rectangle 9">
            <a:extLst>
              <a:ext uri="{FF2B5EF4-FFF2-40B4-BE49-F238E27FC236}">
                <a16:creationId xmlns="" xmlns:a16="http://schemas.microsoft.com/office/drawing/2014/main" id="{6CD831BA-8269-0D47-B79E-60AFEBF11EBC}"/>
              </a:ext>
            </a:extLst>
          </p:cNvPr>
          <p:cNvSpPr/>
          <p:nvPr/>
        </p:nvSpPr>
        <p:spPr>
          <a:xfrm>
            <a:off x="323528" y="1707654"/>
            <a:ext cx="2654894" cy="276999"/>
          </a:xfrm>
          <a:prstGeom prst="rect">
            <a:avLst/>
          </a:prstGeom>
        </p:spPr>
        <p:txBody>
          <a:bodyPr wrap="none">
            <a:spAutoFit/>
          </a:bodyPr>
          <a:lstStyle/>
          <a:p>
            <a:pPr>
              <a:spcAft>
                <a:spcPts val="5100"/>
              </a:spcAft>
            </a:pPr>
            <a:r>
              <a:rPr lang="fr-FR" sz="1200" b="1" dirty="0">
                <a:solidFill>
                  <a:schemeClr val="tx2"/>
                </a:solidFill>
              </a:rPr>
              <a:t>En quoi le dispositif consiste-t-il?</a:t>
            </a:r>
          </a:p>
        </p:txBody>
      </p:sp>
      <p:sp>
        <p:nvSpPr>
          <p:cNvPr id="11" name="Rectangle 10">
            <a:extLst>
              <a:ext uri="{FF2B5EF4-FFF2-40B4-BE49-F238E27FC236}">
                <a16:creationId xmlns="" xmlns:a16="http://schemas.microsoft.com/office/drawing/2014/main" id="{E696A138-CCC1-3548-888E-9C84D6909755}"/>
              </a:ext>
            </a:extLst>
          </p:cNvPr>
          <p:cNvSpPr/>
          <p:nvPr/>
        </p:nvSpPr>
        <p:spPr>
          <a:xfrm>
            <a:off x="3177432" y="1710452"/>
            <a:ext cx="5571031" cy="415498"/>
          </a:xfrm>
          <a:prstGeom prst="rect">
            <a:avLst/>
          </a:prstGeom>
        </p:spPr>
        <p:txBody>
          <a:bodyPr wrap="square">
            <a:spAutoFit/>
          </a:bodyPr>
          <a:lstStyle/>
          <a:p>
            <a:pPr marL="177800" lvl="1" indent="-174625">
              <a:spcAft>
                <a:spcPts val="200"/>
              </a:spcAft>
              <a:buClr>
                <a:schemeClr val="tx1"/>
              </a:buClr>
              <a:buFont typeface="Arial" panose="020B0604020202020204" pitchFamily="34" charset="0"/>
              <a:buChar char="•"/>
            </a:pPr>
            <a:r>
              <a:rPr lang="fr-FR" sz="1000" dirty="0"/>
              <a:t>Une réduction de </a:t>
            </a:r>
            <a:r>
              <a:rPr lang="fr-FR" sz="1100" b="1" dirty="0">
                <a:solidFill>
                  <a:schemeClr val="tx2"/>
                </a:solidFill>
              </a:rPr>
              <a:t>2 400 euros </a:t>
            </a:r>
            <a:r>
              <a:rPr lang="fr-FR" sz="1000" dirty="0"/>
              <a:t>sur les cotisations dues au titre de 2020 </a:t>
            </a:r>
            <a:br>
              <a:rPr lang="fr-FR" sz="1000" dirty="0"/>
            </a:br>
            <a:r>
              <a:rPr lang="fr-FR" sz="1000" dirty="0"/>
              <a:t>ou une déduction de mars à juin pour les </a:t>
            </a:r>
            <a:r>
              <a:rPr lang="fr-FR" sz="1000" dirty="0" err="1"/>
              <a:t>microentrepreneurs</a:t>
            </a:r>
            <a:endParaRPr lang="fr-FR" sz="1000" dirty="0"/>
          </a:p>
        </p:txBody>
      </p:sp>
      <p:sp>
        <p:nvSpPr>
          <p:cNvPr id="12" name="Rectangle 11">
            <a:extLst>
              <a:ext uri="{FF2B5EF4-FFF2-40B4-BE49-F238E27FC236}">
                <a16:creationId xmlns="" xmlns:a16="http://schemas.microsoft.com/office/drawing/2014/main" id="{1361A7E6-1DC4-7E4C-A951-86EB62388ABC}"/>
              </a:ext>
            </a:extLst>
          </p:cNvPr>
          <p:cNvSpPr/>
          <p:nvPr/>
        </p:nvSpPr>
        <p:spPr>
          <a:xfrm>
            <a:off x="323528" y="3293142"/>
            <a:ext cx="1789272" cy="276999"/>
          </a:xfrm>
          <a:prstGeom prst="rect">
            <a:avLst/>
          </a:prstGeom>
        </p:spPr>
        <p:txBody>
          <a:bodyPr wrap="none">
            <a:spAutoFit/>
          </a:bodyPr>
          <a:lstStyle/>
          <a:p>
            <a:r>
              <a:rPr lang="fr-FR" sz="1200" b="1" dirty="0">
                <a:solidFill>
                  <a:schemeClr val="tx2"/>
                </a:solidFill>
              </a:rPr>
              <a:t>Comment ça marche?</a:t>
            </a:r>
          </a:p>
        </p:txBody>
      </p:sp>
      <p:sp>
        <p:nvSpPr>
          <p:cNvPr id="13" name="Rectangle 12">
            <a:extLst>
              <a:ext uri="{FF2B5EF4-FFF2-40B4-BE49-F238E27FC236}">
                <a16:creationId xmlns="" xmlns:a16="http://schemas.microsoft.com/office/drawing/2014/main" id="{0F70F419-4813-D049-92EB-F7F13F07C60B}"/>
              </a:ext>
            </a:extLst>
          </p:cNvPr>
          <p:cNvSpPr/>
          <p:nvPr/>
        </p:nvSpPr>
        <p:spPr>
          <a:xfrm>
            <a:off x="3177128" y="2589031"/>
            <a:ext cx="5571031" cy="415498"/>
          </a:xfrm>
          <a:prstGeom prst="rect">
            <a:avLst/>
          </a:prstGeom>
        </p:spPr>
        <p:txBody>
          <a:bodyPr wrap="square">
            <a:spAutoFit/>
          </a:bodyPr>
          <a:lstStyle/>
          <a:p>
            <a:pPr marL="177800" lvl="1" indent="-177800">
              <a:spcAft>
                <a:spcPts val="200"/>
              </a:spcAft>
              <a:buClr>
                <a:schemeClr val="tx1"/>
              </a:buClr>
              <a:buFont typeface="Arial" panose="020B0604020202020204" pitchFamily="34" charset="0"/>
              <a:buChar char="•"/>
            </a:pPr>
            <a:r>
              <a:rPr lang="fr-FR" sz="1000" dirty="0"/>
              <a:t>Au moins </a:t>
            </a:r>
            <a:r>
              <a:rPr lang="fr-FR" sz="1100" b="1" dirty="0">
                <a:solidFill>
                  <a:schemeClr val="tx2"/>
                </a:solidFill>
              </a:rPr>
              <a:t>50%</a:t>
            </a:r>
            <a:r>
              <a:rPr lang="fr-FR" sz="1000" dirty="0"/>
              <a:t> du </a:t>
            </a:r>
            <a:r>
              <a:rPr lang="fr-FR" sz="1000" dirty="0" smtClean="0"/>
              <a:t>chiffre d’affaires </a:t>
            </a:r>
            <a:r>
              <a:rPr lang="fr-FR" sz="1000" dirty="0"/>
              <a:t>doit relever d’un secteur de l’annexe 1 du décret fonds de solidarité, quel que soit le code NAF de l’entreprise</a:t>
            </a:r>
          </a:p>
        </p:txBody>
      </p:sp>
      <p:sp>
        <p:nvSpPr>
          <p:cNvPr id="14" name="Rectangle 13">
            <a:extLst>
              <a:ext uri="{FF2B5EF4-FFF2-40B4-BE49-F238E27FC236}">
                <a16:creationId xmlns="" xmlns:a16="http://schemas.microsoft.com/office/drawing/2014/main" id="{908DA646-C9E0-5F42-BFDF-FD71C1DB0126}"/>
              </a:ext>
            </a:extLst>
          </p:cNvPr>
          <p:cNvSpPr/>
          <p:nvPr/>
        </p:nvSpPr>
        <p:spPr>
          <a:xfrm>
            <a:off x="3177129" y="3296282"/>
            <a:ext cx="5571031" cy="441146"/>
          </a:xfrm>
          <a:prstGeom prst="rect">
            <a:avLst/>
          </a:prstGeom>
        </p:spPr>
        <p:txBody>
          <a:bodyPr wrap="square">
            <a:spAutoFit/>
          </a:bodyPr>
          <a:lstStyle/>
          <a:p>
            <a:pPr marL="177800" lvl="1" indent="-177800">
              <a:spcAft>
                <a:spcPts val="200"/>
              </a:spcAft>
              <a:buFont typeface="Arial" panose="020B0604020202020204" pitchFamily="34" charset="0"/>
              <a:buChar char="•"/>
            </a:pPr>
            <a:r>
              <a:rPr lang="fr-FR" sz="1000" dirty="0"/>
              <a:t>Le travailleur indépendant déclare cette réduction lors de sa déclaration de revenus en 2021</a:t>
            </a:r>
          </a:p>
          <a:p>
            <a:pPr marL="177800" lvl="1" indent="-177800">
              <a:spcAft>
                <a:spcPts val="200"/>
              </a:spcAft>
              <a:buFont typeface="Arial" panose="020B0604020202020204" pitchFamily="34" charset="0"/>
              <a:buChar char="•"/>
            </a:pPr>
            <a:r>
              <a:rPr lang="fr-FR" sz="1000" dirty="0"/>
              <a:t>Il peut en bénéficier dès maintenant s’il réduit son revenu estimé 2020 de </a:t>
            </a:r>
            <a:r>
              <a:rPr lang="fr-FR" sz="1100" b="1" dirty="0">
                <a:solidFill>
                  <a:schemeClr val="tx2"/>
                </a:solidFill>
              </a:rPr>
              <a:t>5 000 euros</a:t>
            </a:r>
            <a:endParaRPr lang="fr-FR" sz="1000" b="1" dirty="0">
              <a:solidFill>
                <a:schemeClr val="tx2"/>
              </a:solidFill>
            </a:endParaRPr>
          </a:p>
        </p:txBody>
      </p:sp>
    </p:spTree>
    <p:extLst>
      <p:ext uri="{BB962C8B-B14F-4D97-AF65-F5344CB8AC3E}">
        <p14:creationId xmlns:p14="http://schemas.microsoft.com/office/powerpoint/2010/main" val="1623417912"/>
      </p:ext>
    </p:extLst>
  </p:cSld>
  <p:clrMapOvr>
    <a:masterClrMapping/>
  </p:clrMapOvr>
</p:sld>
</file>

<file path=ppt/theme/theme1.xml><?xml version="1.0" encoding="utf-8"?>
<a:theme xmlns:a="http://schemas.openxmlformats.org/drawingml/2006/main" name="PREMIER MINISTR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4" id="{6599E559-17F1-584B-A0C4-0AF9E68A6696}" vid="{C568DD3E-928E-3E41-9F23-034A06B9816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PREMIER MINISTRE</Template>
  <TotalTime>675</TotalTime>
  <Words>2143</Words>
  <Application>Microsoft Office PowerPoint</Application>
  <PresentationFormat>Affichage à l'écran (16:9)</PresentationFormat>
  <Paragraphs>249</Paragraphs>
  <Slides>26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Symbol</vt:lpstr>
      <vt:lpstr>Wingdings</vt:lpstr>
      <vt:lpstr>PREMIER MINISTRE</vt:lpstr>
      <vt:lpstr>Présentation PowerPoint</vt:lpstr>
      <vt:lpstr>Présentation PowerPoint</vt:lpstr>
      <vt:lpstr>Présentation PowerPoint</vt:lpstr>
      <vt:lpstr>Dispositifs de réduction  des cotisations sociales</vt:lpstr>
      <vt:lpstr>Les exonérations et aides au paiement pour les employeurs </vt:lpstr>
      <vt:lpstr>Les exonérations et aides au paiement  pour les employeurs des secteurs les plus touchés</vt:lpstr>
      <vt:lpstr>Les exonérations et aides au paiement pour les employeurs des secteurs fermés durant le confinement</vt:lpstr>
      <vt:lpstr>Les exonérations pour les travailleurs indépendants</vt:lpstr>
      <vt:lpstr>Les exonérations pour les travailleurs indépendants des secteurs les plus touchés</vt:lpstr>
      <vt:lpstr>Les exonérations pour les travailleurs indépendants des secteurs en fermeture administrative</vt:lpstr>
      <vt:lpstr>Quel bilan?</vt:lpstr>
      <vt:lpstr>2.Reports d’échéance et  plans d’étalement des dettes</vt:lpstr>
      <vt:lpstr>Des reports d’échéances fiscales  et des mesures de soutien de large ampleur</vt:lpstr>
      <vt:lpstr>Le report des échéances sociales</vt:lpstr>
      <vt:lpstr>Le report des échéances sociales: quel premier bilan?</vt:lpstr>
      <vt:lpstr>Le report des échéances sociales : quel premier bilan?</vt:lpstr>
      <vt:lpstr>Les plans d’étalement des dettes – dettes fiscales et sociales</vt:lpstr>
      <vt:lpstr>Les plans d’étalement des dettes – dettes fiscales</vt:lpstr>
      <vt:lpstr>Les plans d’étalement des dettes –  dettes sociales des employeurs</vt:lpstr>
      <vt:lpstr>Les plans d’étalement des dettes –  dettes sociales des travailleurs indépendants</vt:lpstr>
      <vt:lpstr>Premiers éléments de bilan concernant les plans d’étalement</vt:lpstr>
      <vt:lpstr>Des remises partielles de dettes possibles  dans le cadre de certains plans</vt:lpstr>
      <vt:lpstr>3. Accompagnement des nouvelles mesures sanitaires</vt:lpstr>
      <vt:lpstr>L’accompagnement de l’économie face aux nouvelles restrictions sanitaires – reports et exonérations</vt:lpstr>
      <vt:lpstr>L’accompagnement de l’économie face aux nouvelles restrictions sanitaires – reports et exonérations</vt:lpstr>
      <vt:lpstr>L’accompagnement de l’économie face aux nouvelles restrictions sanitaires</vt:lpstr>
    </vt:vector>
  </TitlesOfParts>
  <Manager>Client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Utilisateur Microsoft Office</dc:creator>
  <cp:lastModifiedBy>Administrateur</cp:lastModifiedBy>
  <cp:revision>119</cp:revision>
  <dcterms:created xsi:type="dcterms:W3CDTF">2020-10-05T07:54:46Z</dcterms:created>
  <dcterms:modified xsi:type="dcterms:W3CDTF">2020-10-13T06:20:45Z</dcterms:modified>
</cp:coreProperties>
</file>